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notesMasterIdLst>
    <p:notesMasterId r:id="rId56"/>
  </p:notesMasterIdLst>
  <p:sldIdLst>
    <p:sldId id="256" r:id="rId2"/>
    <p:sldId id="265" r:id="rId3"/>
    <p:sldId id="301" r:id="rId4"/>
    <p:sldId id="266" r:id="rId5"/>
    <p:sldId id="260" r:id="rId6"/>
    <p:sldId id="267" r:id="rId7"/>
    <p:sldId id="262" r:id="rId8"/>
    <p:sldId id="269" r:id="rId9"/>
    <p:sldId id="270" r:id="rId10"/>
    <p:sldId id="271" r:id="rId11"/>
    <p:sldId id="263" r:id="rId12"/>
    <p:sldId id="273" r:id="rId13"/>
    <p:sldId id="302" r:id="rId14"/>
    <p:sldId id="276" r:id="rId15"/>
    <p:sldId id="278" r:id="rId16"/>
    <p:sldId id="314" r:id="rId17"/>
    <p:sldId id="315" r:id="rId18"/>
    <p:sldId id="316" r:id="rId19"/>
    <p:sldId id="317" r:id="rId20"/>
    <p:sldId id="318" r:id="rId21"/>
    <p:sldId id="279" r:id="rId22"/>
    <p:sldId id="285" r:id="rId23"/>
    <p:sldId id="284" r:id="rId24"/>
    <p:sldId id="295" r:id="rId25"/>
    <p:sldId id="294" r:id="rId26"/>
    <p:sldId id="331" r:id="rId27"/>
    <p:sldId id="330" r:id="rId28"/>
    <p:sldId id="287" r:id="rId29"/>
    <p:sldId id="288" r:id="rId30"/>
    <p:sldId id="319" r:id="rId31"/>
    <p:sldId id="329" r:id="rId32"/>
    <p:sldId id="328" r:id="rId33"/>
    <p:sldId id="291" r:id="rId34"/>
    <p:sldId id="292" r:id="rId35"/>
    <p:sldId id="290" r:id="rId36"/>
    <p:sldId id="306" r:id="rId37"/>
    <p:sldId id="324" r:id="rId38"/>
    <p:sldId id="326" r:id="rId39"/>
    <p:sldId id="327" r:id="rId40"/>
    <p:sldId id="332" r:id="rId41"/>
    <p:sldId id="320" r:id="rId42"/>
    <p:sldId id="323" r:id="rId43"/>
    <p:sldId id="307" r:id="rId44"/>
    <p:sldId id="308" r:id="rId45"/>
    <p:sldId id="309" r:id="rId46"/>
    <p:sldId id="310" r:id="rId47"/>
    <p:sldId id="311" r:id="rId48"/>
    <p:sldId id="312" r:id="rId49"/>
    <p:sldId id="313" r:id="rId50"/>
    <p:sldId id="305" r:id="rId51"/>
    <p:sldId id="296" r:id="rId52"/>
    <p:sldId id="303" r:id="rId53"/>
    <p:sldId id="304" r:id="rId54"/>
    <p:sldId id="298" r:id="rId55"/>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4535" autoAdjust="0"/>
    <p:restoredTop sz="61594" autoAdjust="0"/>
  </p:normalViewPr>
  <p:slideViewPr>
    <p:cSldViewPr snapToGrid="0">
      <p:cViewPr varScale="1">
        <p:scale>
          <a:sx n="70" d="100"/>
          <a:sy n="70" d="100"/>
        </p:scale>
        <p:origin x="2124" y="7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GIF>
</file>

<file path=ppt/media/image12.jpg>
</file>

<file path=ppt/media/image13.jpeg>
</file>

<file path=ppt/media/image14.png>
</file>

<file path=ppt/media/image15.png>
</file>

<file path=ppt/media/image16.jpeg>
</file>

<file path=ppt/media/image17.jpg>
</file>

<file path=ppt/media/image18.png>
</file>

<file path=ppt/media/image19.png>
</file>

<file path=ppt/media/image2.jpg>
</file>

<file path=ppt/media/image20.png>
</file>

<file path=ppt/media/image21.png>
</file>

<file path=ppt/media/image22.gif>
</file>

<file path=ppt/media/image23.jpg>
</file>

<file path=ppt/media/image24.gif>
</file>

<file path=ppt/media/image4.png>
</file>

<file path=ppt/media/image5.png>
</file>

<file path=ppt/media/image6.png>
</file>

<file path=ppt/media/image7.png>
</file>

<file path=ppt/media/image8.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B53C1D94-E0DD-4250-8C1B-3D8C3DA9B2B6}" type="datetimeFigureOut">
              <a:rPr lang="he-IL" smtClean="0"/>
              <a:t>כ'/תמוז/תשע"ט</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595D0871-5AD0-4670-BDA8-FBE649F625DD}" type="slidenum">
              <a:rPr lang="he-IL" smtClean="0"/>
              <a:t>‹#›</a:t>
            </a:fld>
            <a:endParaRPr lang="he-IL"/>
          </a:p>
        </p:txBody>
      </p:sp>
    </p:spTree>
    <p:extLst>
      <p:ext uri="{BB962C8B-B14F-4D97-AF65-F5344CB8AC3E}">
        <p14:creationId xmlns:p14="http://schemas.microsoft.com/office/powerpoint/2010/main" val="1863765053"/>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monday.com/monday-project-management-renaming/"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www.theserverside.com/definition/HTML-Hypertext-Markup-Language" TargetMode="External"/><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1</a:t>
            </a:fld>
            <a:endParaRPr lang="he-IL"/>
          </a:p>
        </p:txBody>
      </p:sp>
    </p:spTree>
    <p:extLst>
      <p:ext uri="{BB962C8B-B14F-4D97-AF65-F5344CB8AC3E}">
        <p14:creationId xmlns:p14="http://schemas.microsoft.com/office/powerpoint/2010/main" val="748711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r>
              <a:rPr lang="en-US" sz="1200" dirty="0">
                <a:solidFill>
                  <a:srgbClr val="FFFFFF"/>
                </a:solidFill>
                <a:latin typeface="Roboto Slab Regular"/>
                <a:cs typeface="Roboto Slab Regular"/>
              </a:rPr>
              <a:t>Let’s Start</a:t>
            </a:r>
            <a:r>
              <a:rPr lang="en-US" sz="1200" baseline="0" dirty="0">
                <a:solidFill>
                  <a:srgbClr val="FFFFFF"/>
                </a:solidFill>
                <a:latin typeface="Roboto Slab Regular"/>
                <a:cs typeface="Roboto Slab Regular"/>
              </a:rPr>
              <a:t> to </a:t>
            </a:r>
            <a:r>
              <a:rPr lang="en-US" sz="1200" baseline="0">
                <a:solidFill>
                  <a:srgbClr val="FFFFFF"/>
                </a:solidFill>
                <a:latin typeface="Roboto Slab Regular"/>
                <a:cs typeface="Roboto Slab Regular"/>
              </a:rPr>
              <a:t>solve issues</a:t>
            </a:r>
            <a:endParaRPr lang="en-US" sz="1200" i="1" dirty="0">
              <a:solidFill>
                <a:schemeClr val="bg1"/>
              </a:solidFill>
              <a:latin typeface="Roboto Slab Light"/>
              <a:cs typeface="Roboto Slab Light"/>
            </a:endParaRPr>
          </a:p>
          <a:p>
            <a:pPr marL="228600" indent="-228600" algn="l" rtl="0">
              <a:buAutoNum type="arabicParenR"/>
            </a:pPr>
            <a:endParaRPr lang="en-US" dirty="0"/>
          </a:p>
          <a:p>
            <a:pPr marL="228600" indent="-228600" algn="l" rtl="0">
              <a:buAutoNum type="arabicParenR"/>
            </a:pPr>
            <a:r>
              <a:rPr lang="en-US" dirty="0"/>
              <a:t>How</a:t>
            </a:r>
            <a:r>
              <a:rPr lang="en-US" baseline="0" dirty="0"/>
              <a:t> to increase performance</a:t>
            </a:r>
          </a:p>
          <a:p>
            <a:pPr marL="228600" indent="-228600" algn="l" rtl="0">
              <a:buAutoNum type="arabicParenR"/>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10</a:t>
            </a:fld>
            <a:endParaRPr lang="he-IL"/>
          </a:p>
        </p:txBody>
      </p:sp>
    </p:spTree>
    <p:extLst>
      <p:ext uri="{BB962C8B-B14F-4D97-AF65-F5344CB8AC3E}">
        <p14:creationId xmlns:p14="http://schemas.microsoft.com/office/powerpoint/2010/main" val="35275771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11</a:t>
            </a:fld>
            <a:endParaRPr lang="he-IL"/>
          </a:p>
        </p:txBody>
      </p:sp>
    </p:spTree>
    <p:extLst>
      <p:ext uri="{BB962C8B-B14F-4D97-AF65-F5344CB8AC3E}">
        <p14:creationId xmlns:p14="http://schemas.microsoft.com/office/powerpoint/2010/main" val="39647820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r>
              <a:rPr lang="en-US" dirty="0"/>
              <a:t>Not new, we are familiar with it in PHP, ASP, JSP….</a:t>
            </a:r>
          </a:p>
          <a:p>
            <a:pPr marL="0" indent="0" algn="l" rtl="0">
              <a:buNone/>
            </a:pPr>
            <a:endParaRPr lang="en-US" dirty="0"/>
          </a:p>
          <a:p>
            <a:pPr marL="0" indent="0" algn="l" rtl="0">
              <a:buNone/>
            </a:pPr>
            <a:r>
              <a:rPr lang="en-US" dirty="0"/>
              <a:t>Client</a:t>
            </a:r>
            <a:r>
              <a:rPr lang="en-US" baseline="0" dirty="0"/>
              <a:t> sending http request -&gt; Server returning static html.</a:t>
            </a:r>
          </a:p>
          <a:p>
            <a:pPr marL="0" indent="0" algn="l" rtl="0">
              <a:buNone/>
            </a:pPr>
            <a:endParaRPr lang="en-US" baseline="0" dirty="0"/>
          </a:p>
          <a:p>
            <a:pPr marL="0" indent="0" algn="l" rtl="0">
              <a:buNone/>
            </a:pPr>
            <a:r>
              <a:rPr lang="en-US" baseline="0" dirty="0"/>
              <a:t>Pros:</a:t>
            </a:r>
          </a:p>
          <a:p>
            <a:pPr marL="228600" indent="-228600" algn="l" rtl="0">
              <a:buAutoNum type="arabicParenR"/>
            </a:pPr>
            <a:r>
              <a:rPr lang="en-US" baseline="0" dirty="0"/>
              <a:t>Getting initial view very fast because we are getting static html</a:t>
            </a:r>
            <a:br>
              <a:rPr lang="en-US" baseline="0" dirty="0"/>
            </a:br>
            <a:r>
              <a:rPr lang="en-US" baseline="0" dirty="0"/>
              <a:t>(</a:t>
            </a:r>
            <a:r>
              <a:rPr lang="en-US" sz="1200" b="0" i="0" kern="1200" dirty="0">
                <a:solidFill>
                  <a:schemeClr val="tx1"/>
                </a:solidFill>
                <a:effectLst/>
                <a:latin typeface="+mn-lt"/>
                <a:ea typeface="+mn-ea"/>
                <a:cs typeface="+mn-cs"/>
              </a:rPr>
              <a:t>With server-side rendering, your server's response to the browser is the HTML of your page that is ready to be rendered so the browser can start rendering without having to wait for all the JavaScript to be downloaded and executed. There's no "white page" while the browser downloads and executes the JavaScript and other assets needed to render the page</a:t>
            </a:r>
            <a:r>
              <a:rPr lang="en-US" baseline="0" dirty="0"/>
              <a:t>)</a:t>
            </a:r>
          </a:p>
          <a:p>
            <a:pPr marL="228600" indent="-228600" algn="l" rtl="0">
              <a:buAutoNum type="arabicParenR"/>
            </a:pPr>
            <a:r>
              <a:rPr lang="en-US" baseline="0" dirty="0"/>
              <a:t>Search engines can crawl the site for better SEO.</a:t>
            </a:r>
          </a:p>
          <a:p>
            <a:pPr marL="228600" indent="-228600" algn="l" rtl="0">
              <a:buAutoNum type="arabicParenR"/>
            </a:pPr>
            <a:r>
              <a:rPr lang="en-US" baseline="0" dirty="0"/>
              <a:t>Site preview – when we are sharing a link on social medial, if the application not rendering on server side we will not get a site preview</a:t>
            </a:r>
          </a:p>
          <a:p>
            <a:pPr marL="228600" indent="-228600" algn="l" rtl="0">
              <a:buAutoNum type="arabicParenR"/>
            </a:pPr>
            <a:r>
              <a:rPr lang="en-US" baseline="0" dirty="0"/>
              <a:t>Great for static sites.</a:t>
            </a:r>
          </a:p>
          <a:p>
            <a:pPr marL="228600" indent="-228600" algn="l" rtl="0">
              <a:buAutoNum type="arabicParenR"/>
            </a:pPr>
            <a:endParaRPr lang="en-US" baseline="0" dirty="0"/>
          </a:p>
          <a:p>
            <a:pPr marL="0" indent="0" algn="l" rtl="0">
              <a:buNone/>
            </a:pPr>
            <a:endParaRPr lang="en-US" baseline="0" dirty="0"/>
          </a:p>
          <a:p>
            <a:pPr marL="0" indent="0" algn="l" rtl="0">
              <a:buNone/>
            </a:pPr>
            <a:r>
              <a:rPr lang="en-US" baseline="0" dirty="0"/>
              <a:t>Cons:</a:t>
            </a:r>
          </a:p>
          <a:p>
            <a:pPr marL="228600" indent="-228600" algn="l" rtl="0">
              <a:buAutoNum type="arabicParenR"/>
            </a:pPr>
            <a:r>
              <a:rPr lang="en-US" baseline="0" dirty="0"/>
              <a:t>Next request will be heavy</a:t>
            </a:r>
          </a:p>
          <a:p>
            <a:pPr marL="228600" indent="-228600" algn="l" rtl="0">
              <a:buAutoNum type="arabicParenR"/>
            </a:pPr>
            <a:r>
              <a:rPr lang="en-US" dirty="0"/>
              <a:t>Full page reloads.</a:t>
            </a:r>
          </a:p>
          <a:p>
            <a:pPr marL="228600" indent="-228600" algn="l" rtl="0">
              <a:buAutoNum type="arabicParenR"/>
            </a:pPr>
            <a:r>
              <a:rPr lang="en-US" dirty="0"/>
              <a:t>Frequent server requests.</a:t>
            </a:r>
          </a:p>
          <a:p>
            <a:pPr marL="228600" indent="-228600" algn="l" rtl="0">
              <a:buAutoNum type="arabicParenR"/>
            </a:pPr>
            <a:r>
              <a:rPr lang="en-US" dirty="0"/>
              <a:t>Non-rich site interactions.</a:t>
            </a:r>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12</a:t>
            </a:fld>
            <a:endParaRPr lang="he-IL"/>
          </a:p>
        </p:txBody>
      </p:sp>
    </p:spTree>
    <p:extLst>
      <p:ext uri="{BB962C8B-B14F-4D97-AF65-F5344CB8AC3E}">
        <p14:creationId xmlns:p14="http://schemas.microsoft.com/office/powerpoint/2010/main" val="3019629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r>
              <a:rPr lang="en-US" dirty="0"/>
              <a:t>Client</a:t>
            </a:r>
            <a:r>
              <a:rPr lang="en-US" baseline="0" dirty="0"/>
              <a:t> send http request -&gt; Server will return all the assets, all JS, all html, all the things we needs.</a:t>
            </a:r>
          </a:p>
          <a:p>
            <a:pPr marL="0" indent="0" algn="l" rtl="0">
              <a:buNone/>
            </a:pPr>
            <a:r>
              <a:rPr lang="en-US" baseline="0" dirty="0"/>
              <a:t>From this point the client will send request and receive only data</a:t>
            </a:r>
          </a:p>
          <a:p>
            <a:pPr marL="0" indent="0" algn="l" rtl="0">
              <a:buNone/>
            </a:pPr>
            <a:endParaRPr lang="en-US" baseline="0" dirty="0"/>
          </a:p>
          <a:p>
            <a:pPr marL="0" indent="0" algn="l" rtl="0">
              <a:buNone/>
            </a:pPr>
            <a:r>
              <a:rPr lang="en-US" baseline="0" dirty="0"/>
              <a:t>Pros:</a:t>
            </a:r>
          </a:p>
          <a:p>
            <a:pPr marL="228600" indent="-228600" algn="l" rtl="0">
              <a:buAutoNum type="arabicParenR"/>
            </a:pPr>
            <a:r>
              <a:rPr lang="en-US" baseline="0" dirty="0"/>
              <a:t>After initial view the application become very fast because we need to get only data (Fast website rendering after the initial load).</a:t>
            </a:r>
          </a:p>
          <a:p>
            <a:pPr marL="228600" indent="-228600" algn="l" rtl="0">
              <a:buAutoNum type="arabicParenR"/>
            </a:pPr>
            <a:r>
              <a:rPr lang="en-US" baseline="0" dirty="0"/>
              <a:t>Rich site interactions</a:t>
            </a:r>
          </a:p>
          <a:p>
            <a:pPr marL="228600" indent="-228600" algn="l" rtl="0">
              <a:buAutoNum type="arabicParenR"/>
            </a:pPr>
            <a:r>
              <a:rPr lang="en-US" baseline="0" dirty="0"/>
              <a:t>Great for web applications.</a:t>
            </a:r>
          </a:p>
          <a:p>
            <a:pPr marL="228600" indent="-228600" algn="l" rtl="0">
              <a:buAutoNum type="arabicParenR"/>
            </a:pPr>
            <a:r>
              <a:rPr lang="en-US" baseline="0" dirty="0"/>
              <a:t>Robust selection of JavaScript libraries.</a:t>
            </a:r>
          </a:p>
          <a:p>
            <a:pPr marL="0" indent="0" algn="l" rtl="0">
              <a:buNone/>
            </a:pPr>
            <a:endParaRPr lang="en-US" baseline="0" dirty="0"/>
          </a:p>
          <a:p>
            <a:pPr marL="0" indent="0" algn="l" rtl="0">
              <a:buNone/>
            </a:pPr>
            <a:r>
              <a:rPr lang="en-US" baseline="0" dirty="0"/>
              <a:t>Cons:</a:t>
            </a:r>
          </a:p>
          <a:p>
            <a:pPr marL="228600" indent="-228600" algn="l" rtl="0">
              <a:buAutoNum type="arabicParenR"/>
            </a:pPr>
            <a:r>
              <a:rPr lang="en-US" baseline="0" dirty="0"/>
              <a:t>Getting initial view is slow because we need to get all the assets, JS, html etc. and then we can see our initial view.</a:t>
            </a:r>
          </a:p>
          <a:p>
            <a:pPr marL="228600" indent="-228600" algn="l" rtl="0">
              <a:buAutoNum type="arabicParenR"/>
            </a:pPr>
            <a:r>
              <a:rPr lang="en-US" baseline="0" dirty="0"/>
              <a:t>Low SEO if not implemented correctly.</a:t>
            </a:r>
          </a:p>
          <a:p>
            <a:pPr marL="228600" indent="-228600" algn="l" rtl="0">
              <a:buAutoNum type="arabicParenR"/>
            </a:pPr>
            <a:r>
              <a:rPr lang="en-US" baseline="0" dirty="0"/>
              <a:t>In most cases, requires an external library.</a:t>
            </a:r>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13</a:t>
            </a:fld>
            <a:endParaRPr lang="he-IL"/>
          </a:p>
        </p:txBody>
      </p:sp>
    </p:spTree>
    <p:extLst>
      <p:ext uri="{BB962C8B-B14F-4D97-AF65-F5344CB8AC3E}">
        <p14:creationId xmlns:p14="http://schemas.microsoft.com/office/powerpoint/2010/main" val="11176807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r>
              <a:rPr lang="en-US" dirty="0"/>
              <a:t>So,</a:t>
            </a:r>
            <a:r>
              <a:rPr lang="en-US" baseline="0" dirty="0"/>
              <a:t> Server side is good and also Client side is good.</a:t>
            </a:r>
          </a:p>
          <a:p>
            <a:pPr marL="0" indent="0" algn="l" rtl="0">
              <a:buNone/>
            </a:pPr>
            <a:r>
              <a:rPr lang="en-US" baseline="0" dirty="0"/>
              <a:t>There is a way to combined them?</a:t>
            </a:r>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14</a:t>
            </a:fld>
            <a:endParaRPr lang="he-IL"/>
          </a:p>
        </p:txBody>
      </p:sp>
    </p:spTree>
    <p:extLst>
      <p:ext uri="{BB962C8B-B14F-4D97-AF65-F5344CB8AC3E}">
        <p14:creationId xmlns:p14="http://schemas.microsoft.com/office/powerpoint/2010/main" val="39857696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15</a:t>
            </a:fld>
            <a:endParaRPr lang="he-IL"/>
          </a:p>
        </p:txBody>
      </p:sp>
    </p:spTree>
    <p:extLst>
      <p:ext uri="{BB962C8B-B14F-4D97-AF65-F5344CB8AC3E}">
        <p14:creationId xmlns:p14="http://schemas.microsoft.com/office/powerpoint/2010/main" val="34887415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228600" indent="-228600" algn="l" rtl="0">
              <a:buAutoNum type="arabicParenR"/>
            </a:pPr>
            <a:r>
              <a:rPr lang="en-US" dirty="0"/>
              <a:t>We</a:t>
            </a:r>
            <a:r>
              <a:rPr lang="en-US" baseline="0" dirty="0"/>
              <a:t> are getting from the server static shell (static html)</a:t>
            </a:r>
          </a:p>
          <a:p>
            <a:pPr marL="228600" indent="-228600" algn="l" rtl="0">
              <a:buAutoNum type="arabicParenR"/>
            </a:pPr>
            <a:r>
              <a:rPr lang="en-US" baseline="0" dirty="0"/>
              <a:t>And then we are waiting for the client to render the content (we are getting initial view without any data inside, we can see the shell but it’s blank until the content is coming)</a:t>
            </a:r>
          </a:p>
          <a:p>
            <a:pPr marL="228600" indent="-228600" algn="l" rtl="0">
              <a:buAutoNum type="arabicParenR"/>
            </a:pPr>
            <a:r>
              <a:rPr lang="en-US" baseline="0" dirty="0"/>
              <a:t>Usually we can see it in mobile application like Facebook, </a:t>
            </a:r>
            <a:r>
              <a:rPr lang="en-US" baseline="0" dirty="0" err="1"/>
              <a:t>Linkedin</a:t>
            </a:r>
            <a:r>
              <a:rPr lang="en-US" baseline="0" dirty="0"/>
              <a:t> etc.</a:t>
            </a:r>
            <a:endParaRPr lang="he-IL" dirty="0"/>
          </a:p>
          <a:p>
            <a:pPr marL="0" indent="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16</a:t>
            </a:fld>
            <a:endParaRPr lang="he-IL"/>
          </a:p>
        </p:txBody>
      </p:sp>
    </p:spTree>
    <p:extLst>
      <p:ext uri="{BB962C8B-B14F-4D97-AF65-F5344CB8AC3E}">
        <p14:creationId xmlns:p14="http://schemas.microsoft.com/office/powerpoint/2010/main" val="4417167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228600" indent="-228600" algn="l" rtl="0">
              <a:buAutoNum type="arabicParenR"/>
            </a:pPr>
            <a:r>
              <a:rPr lang="en-US" dirty="0"/>
              <a:t>This is how server side React works.</a:t>
            </a:r>
          </a:p>
          <a:p>
            <a:pPr marL="228600" indent="-228600" algn="l" rtl="0">
              <a:buAutoNum type="arabicParenR"/>
            </a:pPr>
            <a:r>
              <a:rPr lang="en-US" dirty="0"/>
              <a:t>First request we are getting initial page (static html)</a:t>
            </a:r>
          </a:p>
          <a:p>
            <a:pPr marL="228600" indent="-228600" algn="l" rtl="0">
              <a:buAutoNum type="arabicParenR"/>
            </a:pPr>
            <a:r>
              <a:rPr lang="en-US" dirty="0"/>
              <a:t>Then in the background we are downloading</a:t>
            </a:r>
            <a:r>
              <a:rPr lang="en-US" baseline="0" dirty="0"/>
              <a:t> all the JS we need</a:t>
            </a:r>
          </a:p>
          <a:p>
            <a:pPr marL="228600" indent="-228600" algn="l" rtl="0">
              <a:buAutoNum type="arabicParenR"/>
            </a:pPr>
            <a:r>
              <a:rPr lang="en-US" baseline="0" dirty="0"/>
              <a:t>Then when the client side is bootstrapping it connected to server view (</a:t>
            </a:r>
            <a:r>
              <a:rPr lang="en-US" sz="1200" b="0" i="0" kern="1200" dirty="0">
                <a:solidFill>
                  <a:schemeClr val="tx1"/>
                </a:solidFill>
                <a:effectLst/>
                <a:latin typeface="+mn-lt"/>
                <a:ea typeface="+mn-ea"/>
                <a:cs typeface="+mn-cs"/>
              </a:rPr>
              <a:t>hydrate it, attach events, make it interactive and provide a fast first paint on first load</a:t>
            </a:r>
            <a:r>
              <a:rPr lang="en-US" baseline="0" dirty="0"/>
              <a:t>).</a:t>
            </a: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17</a:t>
            </a:fld>
            <a:endParaRPr lang="he-IL"/>
          </a:p>
        </p:txBody>
      </p:sp>
    </p:spTree>
    <p:extLst>
      <p:ext uri="{BB962C8B-B14F-4D97-AF65-F5344CB8AC3E}">
        <p14:creationId xmlns:p14="http://schemas.microsoft.com/office/powerpoint/2010/main" val="27069467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228600" indent="-228600" algn="l" rtl="0">
              <a:buAutoNum type="arabicParenR"/>
            </a:pPr>
            <a:r>
              <a:rPr lang="en-US" dirty="0"/>
              <a:t>Basically, same like Hydrate</a:t>
            </a:r>
            <a:r>
              <a:rPr lang="en-US" baseline="0" dirty="0"/>
              <a:t> but…</a:t>
            </a:r>
          </a:p>
          <a:p>
            <a:pPr marL="228600" indent="-228600" algn="l" rtl="0">
              <a:buAutoNum type="arabicParenR"/>
            </a:pPr>
            <a:r>
              <a:rPr lang="en-US" baseline="0" dirty="0"/>
              <a:t>First we are getting static view from the server</a:t>
            </a:r>
          </a:p>
          <a:p>
            <a:pPr marL="228600" indent="-228600" algn="l" rtl="0">
              <a:buAutoNum type="arabicParenR"/>
            </a:pPr>
            <a:r>
              <a:rPr lang="en-US" baseline="0" dirty="0"/>
              <a:t>Then we download all the assets, JS, images, etc. we need.</a:t>
            </a:r>
          </a:p>
          <a:p>
            <a:pPr marL="228600" indent="-228600" algn="l" rtl="0">
              <a:buAutoNum type="arabicParenR"/>
            </a:pPr>
            <a:r>
              <a:rPr lang="en-US" baseline="0" dirty="0"/>
              <a:t>Once external resources loaded, Angular client bootstrapping begins</a:t>
            </a:r>
          </a:p>
          <a:p>
            <a:pPr marL="228600" indent="-228600" algn="l" rtl="0">
              <a:buAutoNum type="arabicParenR"/>
            </a:pPr>
            <a:r>
              <a:rPr lang="en-US" baseline="0" dirty="0"/>
              <a:t>After </a:t>
            </a:r>
            <a:r>
              <a:rPr lang="en-US" sz="1200" b="0" i="0" kern="1200" dirty="0">
                <a:solidFill>
                  <a:schemeClr val="tx1"/>
                </a:solidFill>
                <a:effectLst/>
                <a:latin typeface="+mn-lt"/>
                <a:ea typeface="+mn-ea"/>
                <a:cs typeface="+mn-cs"/>
              </a:rPr>
              <a:t>bootstrap completed, </a:t>
            </a:r>
            <a:r>
              <a:rPr lang="en-US" baseline="0" dirty="0"/>
              <a:t>we switch the views (basically we rendering the page twice, first when we hit the server and second when the client is ready)</a:t>
            </a:r>
          </a:p>
          <a:p>
            <a:pPr marL="228600" indent="-228600" algn="l" rtl="0">
              <a:buAutoNum type="arabicParenR"/>
            </a:pPr>
            <a:r>
              <a:rPr lang="en-US" baseline="0" dirty="0"/>
              <a:t>This is how Angular Universal is working</a:t>
            </a:r>
          </a:p>
          <a:p>
            <a:pPr marL="228600" indent="-228600" algn="l" rtl="0">
              <a:buAutoNum type="arabicParenR"/>
            </a:pPr>
            <a:r>
              <a:rPr lang="en-US" dirty="0"/>
              <a:t>https://universal.angular.io/overview/</a:t>
            </a:r>
          </a:p>
          <a:p>
            <a:pPr marL="228600" indent="-228600" algn="l" rtl="0">
              <a:buAutoNum type="arabicParenR"/>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18</a:t>
            </a:fld>
            <a:endParaRPr lang="he-IL"/>
          </a:p>
        </p:txBody>
      </p:sp>
    </p:spTree>
    <p:extLst>
      <p:ext uri="{BB962C8B-B14F-4D97-AF65-F5344CB8AC3E}">
        <p14:creationId xmlns:p14="http://schemas.microsoft.com/office/powerpoint/2010/main" val="11674538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l" rtl="0"/>
            <a:r>
              <a:rPr lang="en-US" sz="1200" b="0" i="0" u="none" strike="noStrike" kern="1200" baseline="0" dirty="0">
                <a:solidFill>
                  <a:schemeClr val="tx1"/>
                </a:solidFill>
                <a:latin typeface="+mn-lt"/>
                <a:ea typeface="+mn-ea"/>
                <a:cs typeface="+mn-cs"/>
              </a:rPr>
              <a:t>Shell Architecture in Facebook</a:t>
            </a:r>
          </a:p>
          <a:p>
            <a:pPr marL="171450" indent="-171450" algn="l" rtl="0">
              <a:buFontTx/>
              <a:buChar char="-"/>
            </a:pPr>
            <a:r>
              <a:rPr lang="en-US" sz="1200" b="0" i="0" u="none" strike="noStrike" kern="1200" baseline="0" dirty="0">
                <a:solidFill>
                  <a:schemeClr val="tx1"/>
                </a:solidFill>
                <a:latin typeface="+mn-lt"/>
                <a:ea typeface="+mn-ea"/>
                <a:cs typeface="+mn-cs"/>
              </a:rPr>
              <a:t>No lodging indicator</a:t>
            </a:r>
          </a:p>
          <a:p>
            <a:pPr marL="171450" indent="-171450" algn="l" rtl="0">
              <a:buFontTx/>
              <a:buChar char="-"/>
            </a:pPr>
            <a:r>
              <a:rPr lang="en-US" sz="1200" b="0" i="0" u="none" strike="noStrike" kern="1200" baseline="0" dirty="0">
                <a:solidFill>
                  <a:schemeClr val="tx1"/>
                </a:solidFill>
                <a:latin typeface="+mn-lt"/>
                <a:ea typeface="+mn-ea"/>
                <a:cs typeface="+mn-cs"/>
              </a:rPr>
              <a:t>Filling faster</a:t>
            </a:r>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19</a:t>
            </a:fld>
            <a:endParaRPr lang="he-IL"/>
          </a:p>
        </p:txBody>
      </p:sp>
    </p:spTree>
    <p:extLst>
      <p:ext uri="{BB962C8B-B14F-4D97-AF65-F5344CB8AC3E}">
        <p14:creationId xmlns:p14="http://schemas.microsoft.com/office/powerpoint/2010/main" val="32390549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rtl="0"/>
            <a:r>
              <a:rPr lang="en-US" dirty="0"/>
              <a:t>10,000 – filling something is stack and not working</a:t>
            </a:r>
          </a:p>
          <a:p>
            <a:pPr algn="l" rtl="0"/>
            <a:r>
              <a:rPr lang="en-US" dirty="0"/>
              <a:t>1,000 – starting to think</a:t>
            </a:r>
            <a:r>
              <a:rPr lang="en-US" baseline="0" dirty="0"/>
              <a:t> on something else… instead to stay at application context their mind starting to be in somewhere else</a:t>
            </a:r>
          </a:p>
          <a:p>
            <a:pPr algn="l" rtl="0"/>
            <a:r>
              <a:rPr lang="en-US" baseline="0" dirty="0"/>
              <a:t>300-1,000 – The user is filling that something is working, there is a response from the server</a:t>
            </a:r>
          </a:p>
          <a:p>
            <a:pPr algn="l" rtl="0"/>
            <a:r>
              <a:rPr lang="en-US" baseline="0" dirty="0"/>
              <a:t>100-300 – This delay is acceptable. The user can receive it and not thinking on something else</a:t>
            </a:r>
          </a:p>
          <a:p>
            <a:pPr algn="l" rtl="0"/>
            <a:r>
              <a:rPr lang="en-US" baseline="0" dirty="0"/>
              <a:t>0-100 – The user fill it’s instant.</a:t>
            </a:r>
            <a:endParaRPr lang="en-US" dirty="0"/>
          </a:p>
        </p:txBody>
      </p:sp>
      <p:sp>
        <p:nvSpPr>
          <p:cNvPr id="4" name="Slide Number Placeholder 3"/>
          <p:cNvSpPr>
            <a:spLocks noGrp="1"/>
          </p:cNvSpPr>
          <p:nvPr>
            <p:ph type="sldNum" sz="quarter" idx="10"/>
          </p:nvPr>
        </p:nvSpPr>
        <p:spPr/>
        <p:txBody>
          <a:bodyPr/>
          <a:lstStyle/>
          <a:p>
            <a:fld id="{CFBBCD2C-0D7D-9D4F-A1B9-43D7F02D41E7}" type="slidenum">
              <a:rPr lang="en-US" smtClean="0"/>
              <a:t>2</a:t>
            </a:fld>
            <a:endParaRPr lang="en-US"/>
          </a:p>
        </p:txBody>
      </p:sp>
    </p:spTree>
    <p:extLst>
      <p:ext uri="{BB962C8B-B14F-4D97-AF65-F5344CB8AC3E}">
        <p14:creationId xmlns:p14="http://schemas.microsoft.com/office/powerpoint/2010/main" val="37841188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l" rtl="0"/>
            <a:r>
              <a:rPr lang="en-US" sz="1200" b="0" i="0" u="none" strike="noStrike" kern="1200" baseline="0" dirty="0">
                <a:solidFill>
                  <a:schemeClr val="tx1"/>
                </a:solidFill>
                <a:latin typeface="+mn-lt"/>
                <a:ea typeface="+mn-ea"/>
                <a:cs typeface="+mn-cs"/>
              </a:rPr>
              <a:t>If Facebook had loading indicator</a:t>
            </a:r>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20</a:t>
            </a:fld>
            <a:endParaRPr lang="he-IL"/>
          </a:p>
        </p:txBody>
      </p:sp>
    </p:spTree>
    <p:extLst>
      <p:ext uri="{BB962C8B-B14F-4D97-AF65-F5344CB8AC3E}">
        <p14:creationId xmlns:p14="http://schemas.microsoft.com/office/powerpoint/2010/main" val="36312246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21</a:t>
            </a:fld>
            <a:endParaRPr lang="he-IL"/>
          </a:p>
        </p:txBody>
      </p:sp>
    </p:spTree>
    <p:extLst>
      <p:ext uri="{BB962C8B-B14F-4D97-AF65-F5344CB8AC3E}">
        <p14:creationId xmlns:p14="http://schemas.microsoft.com/office/powerpoint/2010/main" val="16170572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r>
              <a:rPr lang="en-US" dirty="0"/>
              <a:t>Handling a lot of data:</a:t>
            </a:r>
          </a:p>
          <a:p>
            <a:pPr marL="0" indent="0" algn="l" rtl="0">
              <a:buNone/>
            </a:pPr>
            <a:endParaRPr lang="en-US" dirty="0"/>
          </a:p>
          <a:p>
            <a:pPr marL="228600" indent="-228600" algn="l" rtl="0">
              <a:buAutoNum type="arabicParenR"/>
            </a:pPr>
            <a:r>
              <a:rPr lang="en-US" dirty="0"/>
              <a:t>First we fetch all data</a:t>
            </a:r>
            <a:r>
              <a:rPr lang="en-US" baseline="0" dirty="0"/>
              <a:t> but it will be to much/heavy</a:t>
            </a:r>
          </a:p>
          <a:p>
            <a:pPr marL="228600" indent="-228600" algn="l" rtl="0">
              <a:buAutoNum type="arabicParenR"/>
            </a:pPr>
            <a:r>
              <a:rPr lang="en-US" baseline="0" dirty="0"/>
              <a:t>We decide to use lazy loading</a:t>
            </a:r>
          </a:p>
          <a:p>
            <a:pPr marL="228600" indent="-228600" algn="l" rtl="0">
              <a:buAutoNum type="arabicParenR"/>
            </a:pPr>
            <a:r>
              <a:rPr lang="en-US" baseline="0" dirty="0"/>
              <a:t>We manage lazy loading with getting next block before demanding it</a:t>
            </a:r>
          </a:p>
          <a:p>
            <a:pPr marL="228600" indent="-228600" algn="l" rtl="0">
              <a:buAutoNum type="arabicParenR"/>
            </a:pPr>
            <a:r>
              <a:rPr lang="en-US" baseline="0" dirty="0"/>
              <a:t>After 500~1000 records DOM was to heavy</a:t>
            </a:r>
          </a:p>
          <a:p>
            <a:pPr marL="228600" indent="-228600" algn="l" rtl="0">
              <a:buAutoNum type="arabicParenR"/>
            </a:pPr>
            <a:r>
              <a:rPr lang="en-US" baseline="0" dirty="0"/>
              <a:t>We use virtual scroll</a:t>
            </a: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22</a:t>
            </a:fld>
            <a:endParaRPr lang="he-IL"/>
          </a:p>
        </p:txBody>
      </p:sp>
    </p:spTree>
    <p:extLst>
      <p:ext uri="{BB962C8B-B14F-4D97-AF65-F5344CB8AC3E}">
        <p14:creationId xmlns:p14="http://schemas.microsoft.com/office/powerpoint/2010/main" val="37544831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r>
              <a:rPr lang="en-US" dirty="0"/>
              <a:t>Virtual scroll demo</a:t>
            </a: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23</a:t>
            </a:fld>
            <a:endParaRPr lang="he-IL"/>
          </a:p>
        </p:txBody>
      </p:sp>
    </p:spTree>
    <p:extLst>
      <p:ext uri="{BB962C8B-B14F-4D97-AF65-F5344CB8AC3E}">
        <p14:creationId xmlns:p14="http://schemas.microsoft.com/office/powerpoint/2010/main" val="23458824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24</a:t>
            </a:fld>
            <a:endParaRPr lang="he-IL"/>
          </a:p>
        </p:txBody>
      </p:sp>
    </p:spTree>
    <p:extLst>
      <p:ext uri="{BB962C8B-B14F-4D97-AF65-F5344CB8AC3E}">
        <p14:creationId xmlns:p14="http://schemas.microsoft.com/office/powerpoint/2010/main" val="22223508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25</a:t>
            </a:fld>
            <a:endParaRPr lang="he-IL"/>
          </a:p>
        </p:txBody>
      </p:sp>
    </p:spTree>
    <p:extLst>
      <p:ext uri="{BB962C8B-B14F-4D97-AF65-F5344CB8AC3E}">
        <p14:creationId xmlns:p14="http://schemas.microsoft.com/office/powerpoint/2010/main" val="35467666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r>
              <a:rPr lang="en-US" b="1" dirty="0">
                <a:solidFill>
                  <a:schemeClr val="bg1"/>
                </a:solidFill>
              </a:rPr>
              <a:t>Use CDK for virtual scroll</a:t>
            </a:r>
          </a:p>
          <a:p>
            <a:pPr marL="0" indent="0" algn="l" rtl="0">
              <a:buNone/>
            </a:pPr>
            <a:endParaRPr lang="en-US" b="1" dirty="0">
              <a:solidFill>
                <a:schemeClr val="bg1"/>
              </a:solidFill>
            </a:endParaRPr>
          </a:p>
          <a:p>
            <a:pPr marL="0" indent="0" algn="l" rtl="0">
              <a:buNone/>
            </a:pPr>
            <a:r>
              <a:rPr lang="en-US" b="1" dirty="0">
                <a:solidFill>
                  <a:schemeClr val="bg1"/>
                </a:solidFill>
              </a:rPr>
              <a:t>Show them steps to add it</a:t>
            </a:r>
          </a:p>
          <a:p>
            <a:pPr marL="0" indent="0" algn="l" rtl="0">
              <a:buNone/>
            </a:pPr>
            <a:endParaRPr lang="en-US" b="1" dirty="0">
              <a:solidFill>
                <a:schemeClr val="bg1"/>
              </a:solidFill>
            </a:endParaRPr>
          </a:p>
          <a:p>
            <a:pPr marL="0" indent="0" algn="l" rtl="0">
              <a:buNone/>
            </a:pPr>
            <a:r>
              <a:rPr lang="en-US" b="1" dirty="0">
                <a:solidFill>
                  <a:schemeClr val="bg1"/>
                </a:solidFill>
              </a:rPr>
              <a:t>Do </a:t>
            </a:r>
            <a:r>
              <a:rPr lang="en-US" b="1" dirty="0" err="1">
                <a:solidFill>
                  <a:schemeClr val="bg1"/>
                </a:solidFill>
              </a:rPr>
              <a:t>messurment</a:t>
            </a:r>
            <a:r>
              <a:rPr lang="en-US" b="1" dirty="0">
                <a:solidFill>
                  <a:schemeClr val="bg1"/>
                </a:solidFill>
              </a:rPr>
              <a:t> before and after</a:t>
            </a:r>
          </a:p>
          <a:p>
            <a:pPr marL="0" indent="0" algn="l" rtl="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26</a:t>
            </a:fld>
            <a:endParaRPr lang="he-IL"/>
          </a:p>
        </p:txBody>
      </p:sp>
    </p:spTree>
    <p:extLst>
      <p:ext uri="{BB962C8B-B14F-4D97-AF65-F5344CB8AC3E}">
        <p14:creationId xmlns:p14="http://schemas.microsoft.com/office/powerpoint/2010/main" val="21763435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27</a:t>
            </a:fld>
            <a:endParaRPr lang="he-IL"/>
          </a:p>
        </p:txBody>
      </p:sp>
    </p:spTree>
    <p:extLst>
      <p:ext uri="{BB962C8B-B14F-4D97-AF65-F5344CB8AC3E}">
        <p14:creationId xmlns:p14="http://schemas.microsoft.com/office/powerpoint/2010/main" val="414239694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err="1"/>
              <a:t>Instegram</a:t>
            </a:r>
            <a:r>
              <a:rPr lang="en-US" baseline="0" dirty="0"/>
              <a:t> process</a:t>
            </a:r>
          </a:p>
          <a:p>
            <a:pPr marL="228600" indent="-228600" algn="l" rtl="0">
              <a:buAutoNum type="arabicParenR"/>
            </a:pPr>
            <a:r>
              <a:rPr lang="en-US" baseline="0" dirty="0"/>
              <a:t>Picturing picture</a:t>
            </a:r>
          </a:p>
          <a:p>
            <a:pPr marL="228600" indent="-228600" algn="l" rtl="0">
              <a:buAutoNum type="arabicParenR"/>
            </a:pPr>
            <a:r>
              <a:rPr lang="en-US" baseline="0" dirty="0"/>
              <a:t>Choosing we to share it</a:t>
            </a:r>
          </a:p>
          <a:p>
            <a:pPr marL="228600" indent="-228600" algn="l" rtl="0">
              <a:buAutoNum type="arabicParenR"/>
            </a:pPr>
            <a:r>
              <a:rPr lang="en-US" baseline="0" dirty="0"/>
              <a:t>Adding description (metadata)</a:t>
            </a:r>
          </a:p>
          <a:p>
            <a:pPr marL="228600" indent="-228600" algn="l" rtl="0">
              <a:buAutoNum type="arabicParenR"/>
            </a:pPr>
            <a:r>
              <a:rPr lang="en-US" baseline="0" dirty="0"/>
              <a:t>Clicking share</a:t>
            </a:r>
          </a:p>
          <a:p>
            <a:pPr marL="228600" indent="-228600" algn="l" rtl="0">
              <a:buAutoNum type="arabicParenR"/>
            </a:pPr>
            <a:r>
              <a:rPr lang="en-US" baseline="0" dirty="0"/>
              <a:t>Picture and description added</a:t>
            </a:r>
          </a:p>
          <a:p>
            <a:pPr marL="228600" indent="-228600" algn="l" rtl="0">
              <a:buAutoNum type="arabicParenR"/>
            </a:pPr>
            <a:endParaRPr lang="en-US" dirty="0"/>
          </a:p>
          <a:p>
            <a:pPr marL="228600" indent="-228600" algn="l" rtl="0">
              <a:buAutoNum type="arabicParenR"/>
            </a:pPr>
            <a:endParaRPr lang="en-US" dirty="0"/>
          </a:p>
          <a:p>
            <a:pPr marL="0" indent="0" algn="l" rtl="0">
              <a:buNone/>
            </a:pPr>
            <a:r>
              <a:rPr lang="en-US" dirty="0"/>
              <a:t>Most app will upload the photo on submit but </a:t>
            </a:r>
            <a:r>
              <a:rPr lang="en-US" dirty="0" err="1"/>
              <a:t>Instegram</a:t>
            </a:r>
            <a:r>
              <a:rPr lang="en-US" dirty="0"/>
              <a:t> started to upload when</a:t>
            </a:r>
            <a:r>
              <a:rPr lang="en-US" baseline="0" dirty="0"/>
              <a:t> we choose the photo and until the user finish to insert his metadata the picture was already in the server</a:t>
            </a:r>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28</a:t>
            </a:fld>
            <a:endParaRPr lang="he-IL"/>
          </a:p>
        </p:txBody>
      </p:sp>
    </p:spTree>
    <p:extLst>
      <p:ext uri="{BB962C8B-B14F-4D97-AF65-F5344CB8AC3E}">
        <p14:creationId xmlns:p14="http://schemas.microsoft.com/office/powerpoint/2010/main" val="42021982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Facebook</a:t>
            </a:r>
            <a:r>
              <a:rPr lang="en-US" baseline="0" dirty="0"/>
              <a:t> did a lot of crazy stuff related to performance.</a:t>
            </a:r>
          </a:p>
          <a:p>
            <a:pPr algn="l" rtl="0"/>
            <a:r>
              <a:rPr lang="en-US" baseline="0" dirty="0"/>
              <a:t>Every things is working very fast.</a:t>
            </a:r>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29</a:t>
            </a:fld>
            <a:endParaRPr lang="he-IL"/>
          </a:p>
        </p:txBody>
      </p:sp>
    </p:spTree>
    <p:extLst>
      <p:ext uri="{BB962C8B-B14F-4D97-AF65-F5344CB8AC3E}">
        <p14:creationId xmlns:p14="http://schemas.microsoft.com/office/powerpoint/2010/main" val="27217916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rtl="0"/>
            <a:r>
              <a:rPr lang="en-US" dirty="0"/>
              <a:t>10,000 – filling something is stack and not working</a:t>
            </a:r>
          </a:p>
          <a:p>
            <a:pPr algn="l" rtl="0"/>
            <a:r>
              <a:rPr lang="en-US" dirty="0"/>
              <a:t>1,000 – starting to think</a:t>
            </a:r>
            <a:r>
              <a:rPr lang="en-US" baseline="0" dirty="0"/>
              <a:t> on something else… instead to stay at application context their mind starting to be in somewhere else</a:t>
            </a:r>
          </a:p>
          <a:p>
            <a:pPr algn="l" rtl="0"/>
            <a:r>
              <a:rPr lang="en-US" baseline="0" dirty="0"/>
              <a:t>300-1,000 – The user is filling that something is working, there is a response from the server</a:t>
            </a:r>
          </a:p>
          <a:p>
            <a:pPr algn="l" rtl="0"/>
            <a:r>
              <a:rPr lang="en-US" baseline="0" dirty="0"/>
              <a:t>100-300 – This delay is acceptable. The user can receive it and not thinking on something else</a:t>
            </a:r>
          </a:p>
          <a:p>
            <a:pPr algn="l" rtl="0"/>
            <a:r>
              <a:rPr lang="en-US" baseline="0" dirty="0"/>
              <a:t>0-100 – The user fill it’s instant.</a:t>
            </a:r>
            <a:endParaRPr lang="en-US" dirty="0"/>
          </a:p>
        </p:txBody>
      </p:sp>
      <p:sp>
        <p:nvSpPr>
          <p:cNvPr id="4" name="Slide Number Placeholder 3"/>
          <p:cNvSpPr>
            <a:spLocks noGrp="1"/>
          </p:cNvSpPr>
          <p:nvPr>
            <p:ph type="sldNum" sz="quarter" idx="10"/>
          </p:nvPr>
        </p:nvSpPr>
        <p:spPr/>
        <p:txBody>
          <a:bodyPr/>
          <a:lstStyle/>
          <a:p>
            <a:fld id="{CFBBCD2C-0D7D-9D4F-A1B9-43D7F02D41E7}" type="slidenum">
              <a:rPr lang="en-US" smtClean="0"/>
              <a:t>3</a:t>
            </a:fld>
            <a:endParaRPr lang="en-US"/>
          </a:p>
        </p:txBody>
      </p:sp>
    </p:spTree>
    <p:extLst>
      <p:ext uri="{BB962C8B-B14F-4D97-AF65-F5344CB8AC3E}">
        <p14:creationId xmlns:p14="http://schemas.microsoft.com/office/powerpoint/2010/main" val="80206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Client changed be we are receiving response (first we will take care of the UI</a:t>
            </a:r>
            <a:r>
              <a:rPr lang="en-US" baseline="0" dirty="0"/>
              <a:t> and then we will check if everything is ok</a:t>
            </a:r>
            <a:r>
              <a:rPr lang="en-US" dirty="0"/>
              <a:t>).</a:t>
            </a:r>
          </a:p>
        </p:txBody>
      </p:sp>
      <p:sp>
        <p:nvSpPr>
          <p:cNvPr id="4" name="Slide Number Placeholder 3"/>
          <p:cNvSpPr>
            <a:spLocks noGrp="1"/>
          </p:cNvSpPr>
          <p:nvPr>
            <p:ph type="sldNum" sz="quarter" idx="10"/>
          </p:nvPr>
        </p:nvSpPr>
        <p:spPr/>
        <p:txBody>
          <a:bodyPr/>
          <a:lstStyle/>
          <a:p>
            <a:fld id="{595D0871-5AD0-4670-BDA8-FBE649F625DD}" type="slidenum">
              <a:rPr lang="he-IL" smtClean="0"/>
              <a:t>30</a:t>
            </a:fld>
            <a:endParaRPr lang="he-IL"/>
          </a:p>
        </p:txBody>
      </p:sp>
    </p:spTree>
    <p:extLst>
      <p:ext uri="{BB962C8B-B14F-4D97-AF65-F5344CB8AC3E}">
        <p14:creationId xmlns:p14="http://schemas.microsoft.com/office/powerpoint/2010/main" val="15743611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err="1"/>
              <a:t>WhatApp</a:t>
            </a:r>
            <a:r>
              <a:rPr lang="en-US" dirty="0"/>
              <a:t> is dong something similar,</a:t>
            </a:r>
          </a:p>
          <a:p>
            <a:pPr algn="l" rtl="0"/>
            <a:r>
              <a:rPr lang="en-US" dirty="0"/>
              <a:t>When user is sending a message they are rendering it as send and adding a small indicator what of the status of this message:</a:t>
            </a:r>
          </a:p>
          <a:p>
            <a:pPr marL="171450" indent="-171450" algn="l" rtl="0">
              <a:buFontTx/>
              <a:buChar char="-"/>
            </a:pPr>
            <a:r>
              <a:rPr lang="en-US" dirty="0"/>
              <a:t>Clock -  it’s processing</a:t>
            </a:r>
          </a:p>
          <a:p>
            <a:pPr marL="171450" indent="-171450" algn="l" rtl="0">
              <a:buFontTx/>
              <a:buChar char="-"/>
            </a:pPr>
            <a:r>
              <a:rPr lang="en-US" dirty="0"/>
              <a:t>One V – it was sent</a:t>
            </a:r>
          </a:p>
          <a:p>
            <a:pPr marL="171450" indent="-171450" algn="l" rtl="0">
              <a:buFontTx/>
              <a:buChar char="-"/>
            </a:pPr>
            <a:r>
              <a:rPr lang="en-US" dirty="0"/>
              <a:t>Two V – the target receive it</a:t>
            </a:r>
          </a:p>
          <a:p>
            <a:pPr marL="171450" indent="-171450" algn="l" rtl="0">
              <a:buFontTx/>
              <a:buChar char="-"/>
            </a:pPr>
            <a:r>
              <a:rPr lang="en-US" dirty="0"/>
              <a:t>Blue two V – the target read the message</a:t>
            </a:r>
          </a:p>
          <a:p>
            <a:pPr marL="0" indent="0" algn="l" rtl="0">
              <a:buFontTx/>
              <a:buNone/>
            </a:pPr>
            <a:endParaRPr lang="en-US" dirty="0"/>
          </a:p>
          <a:p>
            <a:pPr marL="0" indent="0" algn="l" rtl="0">
              <a:buFontTx/>
              <a:buNone/>
            </a:pPr>
            <a:r>
              <a:rPr lang="en-US" dirty="0"/>
              <a:t>This give the user amazing experience</a:t>
            </a:r>
          </a:p>
          <a:p>
            <a:pPr marL="0" indent="0" algn="l" rtl="0">
              <a:buFontTx/>
              <a:buNone/>
            </a:pPr>
            <a:endParaRPr lang="en-US" dirty="0"/>
          </a:p>
          <a:p>
            <a:pPr marL="0" indent="0" algn="l" rtl="0">
              <a:buFontTx/>
              <a:buNone/>
            </a:pPr>
            <a:r>
              <a:rPr lang="en-US" dirty="0"/>
              <a:t>What will happened if no internet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Clock will be shown and it’s processing for ever until we will have internet connection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also improve video sharing like </a:t>
            </a:r>
            <a:r>
              <a:rPr lang="en-US" dirty="0" err="1"/>
              <a:t>youtube</a:t>
            </a:r>
            <a:r>
              <a:rPr lang="en-US" dirty="0"/>
              <a:t> is doing.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we are downloading a video we don’t need to wait for full download we can star and watch the present we </a:t>
            </a:r>
            <a:r>
              <a:rPr lang="en-US"/>
              <a:t>already downloaded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indent="0" algn="l" rtl="0">
              <a:buFontTx/>
              <a:buNone/>
            </a:pPr>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31</a:t>
            </a:fld>
            <a:endParaRPr lang="he-IL"/>
          </a:p>
        </p:txBody>
      </p:sp>
    </p:spTree>
    <p:extLst>
      <p:ext uri="{BB962C8B-B14F-4D97-AF65-F5344CB8AC3E}">
        <p14:creationId xmlns:p14="http://schemas.microsoft.com/office/powerpoint/2010/main" val="32354716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Most of the time we can predict our user behavior.</a:t>
            </a:r>
          </a:p>
          <a:p>
            <a:pPr algn="l" rtl="0"/>
            <a:r>
              <a:rPr lang="en-US" dirty="0"/>
              <a:t>The users will do the same search and the same selection,</a:t>
            </a:r>
          </a:p>
          <a:p>
            <a:pPr algn="l" rtl="0"/>
            <a:r>
              <a:rPr lang="en-US" dirty="0"/>
              <a:t>This behavior give us the ability to predict his selection.</a:t>
            </a:r>
          </a:p>
          <a:p>
            <a:pPr algn="l" rtl="0"/>
            <a:endParaRPr lang="en-US" dirty="0"/>
          </a:p>
          <a:p>
            <a:pPr algn="l" rtl="0"/>
            <a:r>
              <a:rPr lang="en-US" dirty="0"/>
              <a:t>How we will predict user selection?</a:t>
            </a:r>
          </a:p>
          <a:p>
            <a:pPr algn="l" rtl="0">
              <a:buFont typeface="Wingdings" charset="2"/>
              <a:buChar char="ü"/>
            </a:pPr>
            <a:r>
              <a:rPr lang="en-US" sz="1200" dirty="0">
                <a:solidFill>
                  <a:srgbClr val="FFFFFF"/>
                </a:solidFill>
                <a:latin typeface="Roboto Regular"/>
                <a:cs typeface="Roboto Regular"/>
              </a:rPr>
              <a:t> Track what your users are searching or selecting.</a:t>
            </a:r>
          </a:p>
          <a:p>
            <a:pPr algn="l" rtl="0">
              <a:buFont typeface="Wingdings" charset="2"/>
              <a:buChar char="ü"/>
            </a:pPr>
            <a:r>
              <a:rPr lang="en-US" sz="1200" dirty="0">
                <a:solidFill>
                  <a:srgbClr val="FFFFFF"/>
                </a:solidFill>
                <a:latin typeface="Roboto Regular"/>
                <a:cs typeface="Roboto Regular"/>
              </a:rPr>
              <a:t> Preload that into the client.</a:t>
            </a:r>
          </a:p>
          <a:p>
            <a:pPr algn="l" rtl="0">
              <a:lnSpc>
                <a:spcPct val="140000"/>
              </a:lnSpc>
              <a:buFont typeface="Wingdings" charset="2"/>
              <a:buChar char="ü"/>
            </a:pPr>
            <a:r>
              <a:rPr lang="en-US" sz="1200" dirty="0">
                <a:solidFill>
                  <a:srgbClr val="FFFFFF"/>
                </a:solidFill>
                <a:latin typeface="Roboto Regular"/>
                <a:cs typeface="Roboto Regular"/>
              </a:rPr>
              <a:t> Assume “history will repeat itself” and render it </a:t>
            </a:r>
            <a:r>
              <a:rPr lang="en-US" sz="1200" b="1" dirty="0">
                <a:ln>
                  <a:solidFill>
                    <a:schemeClr val="bg1"/>
                  </a:solidFill>
                </a:ln>
                <a:solidFill>
                  <a:srgbClr val="AF0000"/>
                </a:solidFill>
                <a:latin typeface="Roboto Regular"/>
                <a:cs typeface="Roboto Regular"/>
              </a:rPr>
              <a:t>BOOM</a:t>
            </a:r>
            <a:r>
              <a:rPr lang="en-US" sz="1200" dirty="0">
                <a:ln>
                  <a:solidFill>
                    <a:schemeClr val="bg1"/>
                  </a:solidFill>
                </a:ln>
                <a:solidFill>
                  <a:srgbClr val="AF0000"/>
                </a:solidFill>
                <a:latin typeface="Roboto Regular"/>
                <a:cs typeface="Roboto Regular"/>
              </a:rPr>
              <a:t> </a:t>
            </a:r>
            <a:r>
              <a:rPr lang="en-US" sz="1200" dirty="0">
                <a:solidFill>
                  <a:srgbClr val="FFFFFF"/>
                </a:solidFill>
                <a:latin typeface="Roboto Regular"/>
                <a:cs typeface="Roboto Regular"/>
              </a:rPr>
              <a:t>fast in the UI.</a:t>
            </a:r>
          </a:p>
          <a:p>
            <a:pPr algn="l" rtl="0">
              <a:buFont typeface="Wingdings" charset="2"/>
              <a:buChar char="ü"/>
            </a:pPr>
            <a:r>
              <a:rPr lang="en-US" sz="1200" dirty="0">
                <a:solidFill>
                  <a:srgbClr val="FFFFFF"/>
                </a:solidFill>
                <a:latin typeface="Roboto Regular"/>
                <a:cs typeface="Roboto Regular"/>
              </a:rPr>
              <a:t> Achieve user happiness :)</a:t>
            </a:r>
          </a:p>
          <a:p>
            <a:pPr algn="l" rtl="0"/>
            <a:endParaRPr lang="en-US" dirty="0"/>
          </a:p>
          <a:p>
            <a:pPr algn="l" rtl="0"/>
            <a:r>
              <a:rPr lang="en-US" dirty="0"/>
              <a:t>There are some libraries which help us to achieve this behavior, one of them is typeahead</a:t>
            </a:r>
          </a:p>
          <a:p>
            <a:pPr algn="l" rtl="0"/>
            <a:r>
              <a:rPr lang="en-US" dirty="0"/>
              <a:t>We can see over here a combination of data receiving from client and server,</a:t>
            </a:r>
          </a:p>
          <a:p>
            <a:pPr algn="l" rtl="0"/>
            <a:r>
              <a:rPr lang="en-US" dirty="0"/>
              <a:t>So if user usually have 5 friend he is tagging and we will show him them first and then we will complete the search from the server then he will receive amazing UX because most of the time he will choose one of this 5 friends</a:t>
            </a:r>
          </a:p>
          <a:p>
            <a:pPr algn="l" rtl="0"/>
            <a:endParaRPr lang="en-US" dirty="0"/>
          </a:p>
          <a:p>
            <a:pPr algn="l" rtl="0"/>
            <a:r>
              <a:rPr lang="en-US" sz="1200" dirty="0">
                <a:solidFill>
                  <a:srgbClr val="FFFFFF"/>
                </a:solidFill>
                <a:latin typeface="Roboto Slab Bold"/>
                <a:cs typeface="Roboto Slab Bold"/>
              </a:rPr>
              <a:t>Client side </a:t>
            </a:r>
            <a:r>
              <a:rPr lang="en-US" sz="1200" dirty="0">
                <a:solidFill>
                  <a:srgbClr val="FFFFFF"/>
                </a:solidFill>
                <a:latin typeface="Roboto Slab Light"/>
                <a:cs typeface="Roboto Slab Light"/>
              </a:rPr>
              <a:t>libraries</a:t>
            </a:r>
            <a:endParaRPr lang="en-US" dirty="0"/>
          </a:p>
          <a:p>
            <a:pPr marL="457200" indent="-457200" algn="l" rtl="0">
              <a:buFontTx/>
              <a:buChar char="-"/>
            </a:pPr>
            <a:r>
              <a:rPr lang="en-US" sz="2800" dirty="0">
                <a:solidFill>
                  <a:srgbClr val="FFFFFF"/>
                </a:solidFill>
                <a:latin typeface="Roboto Regular"/>
                <a:cs typeface="Roboto Regular"/>
              </a:rPr>
              <a:t>Typeahead.js – </a:t>
            </a:r>
            <a:r>
              <a:rPr lang="en-US" sz="2000" dirty="0">
                <a:solidFill>
                  <a:srgbClr val="FFFFFF"/>
                </a:solidFill>
                <a:latin typeface="Roboto Regular"/>
                <a:cs typeface="Roboto Regular"/>
              </a:rPr>
              <a:t>Strong client side search / autocomplete.</a:t>
            </a:r>
          </a:p>
          <a:p>
            <a:pPr marL="457200" indent="-457200" algn="l" rtl="0">
              <a:buFontTx/>
              <a:buChar char="-"/>
            </a:pPr>
            <a:r>
              <a:rPr lang="en-US" sz="2800" dirty="0">
                <a:solidFill>
                  <a:srgbClr val="FFFFFF"/>
                </a:solidFill>
                <a:latin typeface="Roboto Regular"/>
                <a:cs typeface="Roboto Regular"/>
              </a:rPr>
              <a:t>Lunr.js – </a:t>
            </a:r>
            <a:r>
              <a:rPr lang="en-US" sz="2000" dirty="0">
                <a:solidFill>
                  <a:srgbClr val="FFFFFF"/>
                </a:solidFill>
                <a:latin typeface="Roboto Regular"/>
                <a:cs typeface="Roboto Regular"/>
              </a:rPr>
              <a:t>Powerful client-side </a:t>
            </a:r>
            <a:r>
              <a:rPr lang="en-US" sz="2000" dirty="0" err="1">
                <a:solidFill>
                  <a:srgbClr val="FFFFFF"/>
                </a:solidFill>
                <a:latin typeface="Roboto Regular"/>
                <a:cs typeface="Roboto Regular"/>
              </a:rPr>
              <a:t>Solr</a:t>
            </a:r>
            <a:r>
              <a:rPr lang="en-US" sz="2000" dirty="0">
                <a:solidFill>
                  <a:srgbClr val="FFFFFF"/>
                </a:solidFill>
                <a:latin typeface="Roboto Regular"/>
                <a:cs typeface="Roboto Regular"/>
              </a:rPr>
              <a:t> / </a:t>
            </a:r>
            <a:r>
              <a:rPr lang="en-US" sz="2000" dirty="0" err="1">
                <a:solidFill>
                  <a:srgbClr val="FFFFFF"/>
                </a:solidFill>
                <a:latin typeface="Roboto Regular"/>
                <a:cs typeface="Roboto Regular"/>
              </a:rPr>
              <a:t>ElasticSearch</a:t>
            </a:r>
            <a:r>
              <a:rPr lang="en-US" sz="2000" dirty="0">
                <a:solidFill>
                  <a:srgbClr val="FFFFFF"/>
                </a:solidFill>
                <a:latin typeface="Roboto Regular"/>
                <a:cs typeface="Roboto Regular"/>
              </a:rPr>
              <a:t> alternative.</a:t>
            </a:r>
          </a:p>
          <a:p>
            <a:pPr marL="457200" indent="-457200" algn="l" rtl="0">
              <a:buFontTx/>
              <a:buChar char="-"/>
            </a:pPr>
            <a:r>
              <a:rPr lang="en-US" sz="2800" dirty="0">
                <a:solidFill>
                  <a:srgbClr val="FFFFFF"/>
                </a:solidFill>
                <a:latin typeface="Roboto Regular"/>
                <a:cs typeface="Roboto Regular"/>
              </a:rPr>
              <a:t>Local Storage is your friend:</a:t>
            </a:r>
          </a:p>
          <a:p>
            <a:pPr marL="914400" lvl="1" indent="-457200" algn="l" rtl="0">
              <a:buFontTx/>
              <a:buChar char="-"/>
            </a:pPr>
            <a:r>
              <a:rPr lang="en-US" sz="2000" dirty="0">
                <a:solidFill>
                  <a:srgbClr val="FFFFFF"/>
                </a:solidFill>
                <a:latin typeface="Roboto Regular"/>
                <a:cs typeface="Roboto Regular"/>
              </a:rPr>
              <a:t>Draft saving</a:t>
            </a:r>
          </a:p>
          <a:p>
            <a:pPr marL="914400" lvl="1" indent="-457200" algn="l" rtl="0">
              <a:buFontTx/>
              <a:buChar char="-"/>
            </a:pPr>
            <a:r>
              <a:rPr lang="en-US" sz="2000" dirty="0">
                <a:solidFill>
                  <a:srgbClr val="FFFFFF"/>
                </a:solidFill>
                <a:latin typeface="Roboto Regular"/>
                <a:cs typeface="Roboto Regular"/>
              </a:rPr>
              <a:t>Result caching</a:t>
            </a:r>
          </a:p>
          <a:p>
            <a:pPr algn="l" rtl="0"/>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32</a:t>
            </a:fld>
            <a:endParaRPr lang="he-IL"/>
          </a:p>
        </p:txBody>
      </p:sp>
    </p:spTree>
    <p:extLst>
      <p:ext uri="{BB962C8B-B14F-4D97-AF65-F5344CB8AC3E}">
        <p14:creationId xmlns:p14="http://schemas.microsoft.com/office/powerpoint/2010/main" val="35109818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Sometimes adding</a:t>
            </a:r>
            <a:r>
              <a:rPr lang="en-US" baseline="0" dirty="0"/>
              <a:t> animation instead of loader/spinner will looks faster</a:t>
            </a:r>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33</a:t>
            </a:fld>
            <a:endParaRPr lang="he-IL"/>
          </a:p>
        </p:txBody>
      </p:sp>
    </p:spTree>
    <p:extLst>
      <p:ext uri="{BB962C8B-B14F-4D97-AF65-F5344CB8AC3E}">
        <p14:creationId xmlns:p14="http://schemas.microsoft.com/office/powerpoint/2010/main" val="297220803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34</a:t>
            </a:fld>
            <a:endParaRPr lang="he-IL"/>
          </a:p>
        </p:txBody>
      </p:sp>
    </p:spTree>
    <p:extLst>
      <p:ext uri="{BB962C8B-B14F-4D97-AF65-F5344CB8AC3E}">
        <p14:creationId xmlns:p14="http://schemas.microsoft.com/office/powerpoint/2010/main" val="247781363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Take</a:t>
            </a:r>
            <a:r>
              <a:rPr lang="en-US" baseline="0" dirty="0"/>
              <a:t> what you have in the success to outside</a:t>
            </a:r>
          </a:p>
          <a:p>
            <a:pPr algn="l" rtl="0"/>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u="sng" dirty="0"/>
              <a:t>Think positive:</a:t>
            </a:r>
            <a:endParaRPr lang="en-US" b="1" u="sng" baseline="0" dirty="0"/>
          </a:p>
          <a:p>
            <a:pPr algn="l" rtl="0"/>
            <a:r>
              <a:rPr lang="en-US" sz="1200" dirty="0">
                <a:solidFill>
                  <a:srgbClr val="FFFFFF"/>
                </a:solidFill>
                <a:latin typeface="Roboto Regular"/>
                <a:cs typeface="Roboto Regular"/>
              </a:rPr>
              <a:t>If you know the expected result in the client </a:t>
            </a:r>
            <a:br>
              <a:rPr lang="en-US" sz="1400" dirty="0">
                <a:solidFill>
                  <a:srgbClr val="FFFFFF"/>
                </a:solidFill>
                <a:latin typeface="Roboto Regular"/>
                <a:cs typeface="Roboto Regular"/>
              </a:rPr>
            </a:br>
            <a:r>
              <a:rPr lang="en-US" sz="1000" dirty="0">
                <a:solidFill>
                  <a:srgbClr val="FFFFFF"/>
                </a:solidFill>
                <a:latin typeface="Roboto Regular"/>
                <a:cs typeface="Roboto Regular"/>
              </a:rPr>
              <a:t>(</a:t>
            </a:r>
            <a:r>
              <a:rPr lang="en-US" sz="1000" i="1" dirty="0">
                <a:solidFill>
                  <a:srgbClr val="FFFFFF"/>
                </a:solidFill>
                <a:latin typeface="Roboto Regular"/>
                <a:cs typeface="Roboto Regular"/>
              </a:rPr>
              <a:t>adding a user to a list, writing a reply, liking a comment, deleting an object, </a:t>
            </a:r>
            <a:r>
              <a:rPr lang="en-US" sz="1000" i="1" dirty="0" err="1">
                <a:solidFill>
                  <a:srgbClr val="FFFFFF"/>
                </a:solidFill>
                <a:latin typeface="Roboto Regular"/>
                <a:cs typeface="Roboto Regular"/>
              </a:rPr>
              <a:t>etc</a:t>
            </a:r>
            <a:r>
              <a:rPr lang="en-US" sz="1000" i="1" dirty="0">
                <a:solidFill>
                  <a:srgbClr val="FFFFFF"/>
                </a:solidFill>
                <a:latin typeface="Roboto Regular"/>
                <a:cs typeface="Roboto Regular"/>
              </a:rPr>
              <a:t>…</a:t>
            </a:r>
            <a:r>
              <a:rPr lang="en-US" sz="1000" dirty="0">
                <a:solidFill>
                  <a:srgbClr val="FFFFFF"/>
                </a:solidFill>
                <a:latin typeface="Roboto Regular"/>
                <a:cs typeface="Roboto Regular"/>
              </a:rPr>
              <a:t>)</a:t>
            </a:r>
            <a:r>
              <a:rPr lang="en-US" sz="1400" dirty="0">
                <a:solidFill>
                  <a:srgbClr val="FFFFFF"/>
                </a:solidFill>
                <a:latin typeface="Roboto Regular"/>
                <a:cs typeface="Roboto Regular"/>
              </a:rPr>
              <a:t>:</a:t>
            </a:r>
            <a:br>
              <a:rPr lang="en-US" sz="1400" dirty="0">
                <a:solidFill>
                  <a:srgbClr val="FFFFFF"/>
                </a:solidFill>
                <a:latin typeface="Roboto Regular"/>
                <a:cs typeface="Roboto Regular"/>
              </a:rPr>
            </a:br>
            <a:br>
              <a:rPr lang="en-US" sz="1400" dirty="0">
                <a:solidFill>
                  <a:srgbClr val="FFFFFF"/>
                </a:solidFill>
                <a:latin typeface="Roboto Regular"/>
                <a:cs typeface="Roboto Regular"/>
              </a:rPr>
            </a:br>
            <a:r>
              <a:rPr lang="en-US" sz="1200" dirty="0">
                <a:solidFill>
                  <a:srgbClr val="93CDDD"/>
                </a:solidFill>
                <a:latin typeface="Roboto Regular"/>
                <a:cs typeface="Roboto Regular"/>
              </a:rPr>
              <a:t>Assume it worked and render it BOOM fast in the UI.</a:t>
            </a:r>
            <a:br>
              <a:rPr lang="en-US" sz="1200" dirty="0">
                <a:solidFill>
                  <a:srgbClr val="93CDDD"/>
                </a:solidFill>
                <a:latin typeface="Roboto Regular"/>
                <a:cs typeface="Roboto Regular"/>
              </a:rPr>
            </a:br>
            <a:endParaRPr lang="en-US" sz="1200" dirty="0">
              <a:solidFill>
                <a:srgbClr val="93CDDD"/>
              </a:solidFill>
              <a:latin typeface="Roboto Regular"/>
              <a:cs typeface="Roboto Regular"/>
            </a:endParaRPr>
          </a:p>
          <a:p>
            <a:pPr algn="l" rtl="0"/>
            <a:r>
              <a:rPr lang="en-US" sz="1200" dirty="0">
                <a:solidFill>
                  <a:srgbClr val="FFFFFF"/>
                </a:solidFill>
                <a:latin typeface="Roboto Regular"/>
                <a:cs typeface="Roboto Regular"/>
              </a:rPr>
              <a:t>Most of the time, if it fails, </a:t>
            </a:r>
            <a:r>
              <a:rPr lang="en-US" sz="1200" dirty="0">
                <a:solidFill>
                  <a:srgbClr val="93CDDD"/>
                </a:solidFill>
                <a:latin typeface="Roboto Regular"/>
                <a:cs typeface="Roboto Regular"/>
              </a:rPr>
              <a:t>don’t do anything</a:t>
            </a:r>
            <a:r>
              <a:rPr lang="en-US" sz="1200" dirty="0">
                <a:solidFill>
                  <a:srgbClr val="FFFFFF"/>
                </a:solidFill>
                <a:latin typeface="Roboto Regular"/>
                <a:cs typeface="Roboto Regular"/>
              </a:rPr>
              <a:t> (or rollback to previous state).</a:t>
            </a:r>
          </a:p>
          <a:p>
            <a:pPr algn="l" rtl="0"/>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35</a:t>
            </a:fld>
            <a:endParaRPr lang="he-IL"/>
          </a:p>
        </p:txBody>
      </p:sp>
    </p:spTree>
    <p:extLst>
      <p:ext uri="{BB962C8B-B14F-4D97-AF65-F5344CB8AC3E}">
        <p14:creationId xmlns:p14="http://schemas.microsoft.com/office/powerpoint/2010/main" val="337513832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Let see a regular order flow</a:t>
            </a:r>
          </a:p>
          <a:p>
            <a:pPr marL="228600" indent="-228600" algn="l" rtl="0">
              <a:buAutoNum type="arabicParenR"/>
            </a:pPr>
            <a:r>
              <a:rPr lang="en-US" dirty="0"/>
              <a:t>We will add a product to our cart and start checkout</a:t>
            </a:r>
          </a:p>
          <a:p>
            <a:pPr marL="228600" indent="-228600" algn="l" rtl="0">
              <a:buAutoNum type="arabicParenR"/>
            </a:pPr>
            <a:r>
              <a:rPr lang="en-US" dirty="0"/>
              <a:t>We will choose our address</a:t>
            </a:r>
          </a:p>
          <a:p>
            <a:pPr marL="228600" indent="-228600" algn="l" rtl="0">
              <a:buAutoNum type="arabicParenR"/>
            </a:pPr>
            <a:r>
              <a:rPr lang="en-US" dirty="0"/>
              <a:t>We will review our order</a:t>
            </a:r>
          </a:p>
          <a:p>
            <a:pPr marL="228600" indent="-228600" algn="l" rtl="0">
              <a:buAutoNum type="arabicParenR"/>
            </a:pPr>
            <a:r>
              <a:rPr lang="en-US" dirty="0"/>
              <a:t>Will choose payment method</a:t>
            </a:r>
          </a:p>
          <a:p>
            <a:pPr marL="228600" indent="-228600" algn="l" rtl="0">
              <a:buAutoNum type="arabicParenR"/>
            </a:pPr>
            <a:r>
              <a:rPr lang="en-US" dirty="0"/>
              <a:t>And make a payment</a:t>
            </a:r>
          </a:p>
          <a:p>
            <a:pPr marL="228600" indent="-228600" algn="l" rtl="0">
              <a:buAutoNum type="arabicParenR"/>
            </a:pPr>
            <a:endParaRPr lang="en-US" dirty="0"/>
          </a:p>
          <a:p>
            <a:pPr marL="228600" indent="-228600" algn="l" rtl="0">
              <a:buAutoNum type="arabicParenR"/>
            </a:pPr>
            <a:endParaRPr lang="en-US" dirty="0"/>
          </a:p>
          <a:p>
            <a:pPr marL="0" indent="0" algn="l" rtl="0">
              <a:buNone/>
            </a:pPr>
            <a:r>
              <a:rPr lang="en-US" dirty="0"/>
              <a:t>What is the issue with this flow?</a:t>
            </a:r>
          </a:p>
          <a:p>
            <a:pPr marL="0" indent="0" algn="l" rtl="0">
              <a:buNone/>
            </a:pPr>
            <a:r>
              <a:rPr lang="en-US" dirty="0"/>
              <a:t>Any ideas?</a:t>
            </a:r>
          </a:p>
          <a:p>
            <a:pPr marL="0" indent="0" algn="l" rtl="0">
              <a:buNone/>
            </a:pPr>
            <a:endParaRPr lang="en-US" dirty="0"/>
          </a:p>
          <a:p>
            <a:pPr marL="0" indent="0" algn="l" rtl="0">
              <a:buNone/>
            </a:pPr>
            <a:r>
              <a:rPr lang="en-US" dirty="0"/>
              <a:t>Processing time is taking to much time, we are waiting for vendor  to complete the transition and then showing confirmation page, but this is taking to much time.</a:t>
            </a:r>
          </a:p>
          <a:p>
            <a:pPr marL="0" indent="0" algn="l" rtl="0">
              <a:buNone/>
            </a:pPr>
            <a:endParaRPr lang="en-US" dirty="0"/>
          </a:p>
          <a:p>
            <a:pPr marL="0" indent="0" algn="l" rtl="0">
              <a:buNone/>
            </a:pPr>
            <a:r>
              <a:rPr lang="en-US" dirty="0"/>
              <a:t>How can we increase user experience?</a:t>
            </a:r>
          </a:p>
          <a:p>
            <a:pPr marL="0" indent="0" algn="l" rtl="0">
              <a:buNone/>
            </a:pPr>
            <a:endParaRPr lang="en-US" dirty="0"/>
          </a:p>
          <a:p>
            <a:pPr marL="0" indent="0" algn="l" rtl="0">
              <a:buNone/>
            </a:pPr>
            <a:r>
              <a:rPr lang="en-US" dirty="0"/>
              <a:t>Easley, we don’t need to wait for success, we can operate it (I think this is also what Amazon is doing).</a:t>
            </a:r>
          </a:p>
          <a:p>
            <a:pPr marL="0" indent="0" algn="l" rtl="0">
              <a:buNone/>
            </a:pPr>
            <a:r>
              <a:rPr lang="en-US" dirty="0"/>
              <a:t>We will do a handshake with our server and show confirmation page to the user.</a:t>
            </a:r>
          </a:p>
          <a:p>
            <a:pPr marL="0" indent="0" algn="l" rtl="0">
              <a:buNone/>
            </a:pPr>
            <a:r>
              <a:rPr lang="en-US" dirty="0"/>
              <a:t>Flow:</a:t>
            </a:r>
          </a:p>
          <a:p>
            <a:pPr marL="228600" indent="-228600" algn="l" rtl="0">
              <a:buAutoNum type="arabicParenR"/>
            </a:pPr>
            <a:r>
              <a:rPr lang="en-US" dirty="0"/>
              <a:t>Post request to our server for payment with order id</a:t>
            </a:r>
          </a:p>
          <a:p>
            <a:pPr marL="228600" indent="-228600" algn="l" rtl="0">
              <a:buAutoNum type="arabicParenR"/>
            </a:pPr>
            <a:r>
              <a:rPr lang="en-US" dirty="0"/>
              <a:t>Server receive the request and return 200 to the frontend</a:t>
            </a:r>
          </a:p>
          <a:p>
            <a:pPr marL="228600" indent="-228600" algn="l" rtl="0">
              <a:buAutoNum type="arabicParenR"/>
            </a:pPr>
            <a:r>
              <a:rPr lang="en-US" dirty="0"/>
              <a:t>FE receive 200 and show confirmation page to the client with a message telling “Thank you. We're processing your order and will send you an email confirmation shortly.”</a:t>
            </a:r>
          </a:p>
          <a:p>
            <a:pPr marL="228600" indent="-228600" algn="l" rtl="0">
              <a:buAutoNum type="arabicParenR"/>
            </a:pPr>
            <a:r>
              <a:rPr lang="en-US" dirty="0"/>
              <a:t>Server is processing the order in the background, when transaction is done we will send confirmation email to the user, incase of error we will send the user email informing the order didn’t complete and he need to check the order or contact support center</a:t>
            </a:r>
          </a:p>
          <a:p>
            <a:pPr marL="0" indent="0" algn="l" rtl="0">
              <a:buNone/>
            </a:pPr>
            <a:endParaRPr lang="en-US" dirty="0"/>
          </a:p>
          <a:p>
            <a:pPr marL="0" indent="0" algn="l" rtl="0">
              <a:buNone/>
            </a:pPr>
            <a:r>
              <a:rPr lang="en-US" dirty="0"/>
              <a:t>Let see how it will looks like in video</a:t>
            </a:r>
          </a:p>
          <a:p>
            <a:pPr marL="0" indent="0" algn="l" rtl="0">
              <a:buNone/>
            </a:pPr>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36</a:t>
            </a:fld>
            <a:endParaRPr lang="he-IL"/>
          </a:p>
        </p:txBody>
      </p:sp>
    </p:spTree>
    <p:extLst>
      <p:ext uri="{BB962C8B-B14F-4D97-AF65-F5344CB8AC3E}">
        <p14:creationId xmlns:p14="http://schemas.microsoft.com/office/powerpoint/2010/main" val="247950860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daPulse</a:t>
            </a:r>
            <a:r>
              <a:rPr lang="en-US" dirty="0"/>
              <a:t> is </a:t>
            </a:r>
            <a:r>
              <a:rPr lang="en-US" sz="1200" b="0" i="0" kern="1200" dirty="0">
                <a:solidFill>
                  <a:schemeClr val="tx1"/>
                </a:solidFill>
                <a:effectLst/>
                <a:latin typeface="+mn-lt"/>
                <a:ea typeface="+mn-ea"/>
                <a:cs typeface="+mn-cs"/>
              </a:rPr>
              <a:t>project management tool, they change there name and now it’s </a:t>
            </a:r>
            <a:r>
              <a:rPr lang="en-US" sz="1200" b="1" i="0" kern="1200" dirty="0">
                <a:solidFill>
                  <a:schemeClr val="tx1"/>
                </a:solidFill>
                <a:effectLst/>
                <a:latin typeface="+mn-lt"/>
                <a:ea typeface="+mn-ea"/>
                <a:cs typeface="+mn-cs"/>
              </a:rPr>
              <a:t>monday.com</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They have a signup flow with 3 pages instead of 1 page which contains all there fields.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Why? It won’t be better for UX to have just 1 page?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Well we need to understand what they did &amp; why they did.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Let see the flow:</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b="0" i="0" kern="1200" dirty="0">
                <a:solidFill>
                  <a:schemeClr val="tx1"/>
                </a:solidFill>
                <a:effectLst/>
                <a:latin typeface="+mn-lt"/>
                <a:ea typeface="+mn-ea"/>
                <a:cs typeface="+mn-cs"/>
              </a:rPr>
              <a:t>Populate company name and the amount of employees</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b="0" i="0" kern="1200" dirty="0">
                <a:solidFill>
                  <a:schemeClr val="tx1"/>
                </a:solidFill>
                <a:effectLst/>
                <a:latin typeface="+mn-lt"/>
                <a:ea typeface="+mn-ea"/>
                <a:cs typeface="+mn-cs"/>
              </a:rPr>
              <a:t>Populate sub domain</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b="0" i="0" kern="1200" dirty="0">
                <a:solidFill>
                  <a:schemeClr val="tx1"/>
                </a:solidFill>
                <a:effectLst/>
                <a:latin typeface="+mn-lt"/>
                <a:ea typeface="+mn-ea"/>
                <a:cs typeface="+mn-cs"/>
              </a:rPr>
              <a:t>Populate you name and more info</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In step 1 &amp; 3 we don’t have any issues, we can just operate and then make the request to the server,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But in step 2 we have issue because if the sub domain is already exist then we can’t go to step 3 in our flow so we must to verify it in the server and wait for the response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This step can be frustrating because the user can enter sub domain and click next and wait just to receive this sub domain  is taken, and it could happened more then one 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So what they did?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For each character the user enter they made a request to the server to check if it’s available before the user click on next, so when the user will focus out from the input 2 cases can happened</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b="0" i="0" kern="1200" dirty="0">
                <a:solidFill>
                  <a:schemeClr val="tx1"/>
                </a:solidFill>
                <a:effectLst/>
                <a:latin typeface="+mn-lt"/>
                <a:ea typeface="+mn-ea"/>
                <a:cs typeface="+mn-cs"/>
              </a:rPr>
              <a:t>If it’s ok and the sub domain is available then when the user will click next button we will navigate him to next step</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b="0" i="0" kern="1200" dirty="0">
                <a:solidFill>
                  <a:schemeClr val="tx1"/>
                </a:solidFill>
                <a:effectLst/>
                <a:latin typeface="+mn-lt"/>
                <a:ea typeface="+mn-ea"/>
                <a:cs typeface="+mn-cs"/>
              </a:rPr>
              <a:t>If sub domain is not available we will show him a message even if he didn’t click on next button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With this behavior the user didn’t know this action is bothering us and we give him instant behavior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This increase users finishing signup flow in 8%.</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Of curse we are making a lot of requests to the server but the user experience is increased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hlinkClick r:id="rId3"/>
              </a:rPr>
              <a:t>https://monday.com/monday-project-management-renaming/</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595D0871-5AD0-4670-BDA8-FBE649F625DD}" type="slidenum">
              <a:rPr lang="he-IL" smtClean="0"/>
              <a:t>37</a:t>
            </a:fld>
            <a:endParaRPr lang="he-IL"/>
          </a:p>
        </p:txBody>
      </p:sp>
    </p:spTree>
    <p:extLst>
      <p:ext uri="{BB962C8B-B14F-4D97-AF65-F5344CB8AC3E}">
        <p14:creationId xmlns:p14="http://schemas.microsoft.com/office/powerpoint/2010/main" val="345825146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rtl="0">
              <a:buNone/>
            </a:pPr>
            <a:r>
              <a:rPr lang="en-US" dirty="0"/>
              <a:t>Turn Js is a library </a:t>
            </a:r>
            <a:r>
              <a:rPr lang="en-US" sz="1200" b="0" i="0" kern="1200" dirty="0">
                <a:solidFill>
                  <a:schemeClr val="tx1"/>
                </a:solidFill>
                <a:effectLst/>
                <a:latin typeface="+mn-lt"/>
                <a:ea typeface="+mn-ea"/>
                <a:cs typeface="+mn-cs"/>
              </a:rPr>
              <a:t>that will make your content look like a real book.</a:t>
            </a:r>
          </a:p>
          <a:p>
            <a:pPr marL="0" indent="0" algn="l" rtl="0">
              <a:buNone/>
            </a:pPr>
            <a:endParaRPr lang="en-US" sz="1200" b="0" i="0" kern="1200" dirty="0">
              <a:solidFill>
                <a:schemeClr val="tx1"/>
              </a:solidFill>
              <a:effectLst/>
              <a:latin typeface="+mn-lt"/>
              <a:ea typeface="+mn-ea"/>
              <a:cs typeface="+mn-cs"/>
            </a:endParaRPr>
          </a:p>
          <a:p>
            <a:pPr marL="0" indent="0" algn="l" rtl="0">
              <a:buNone/>
            </a:pPr>
            <a:r>
              <a:rPr lang="en-US" sz="1200" b="0" i="0" kern="1200" dirty="0">
                <a:solidFill>
                  <a:schemeClr val="tx1"/>
                </a:solidFill>
                <a:effectLst/>
                <a:latin typeface="+mn-lt"/>
                <a:ea typeface="+mn-ea"/>
                <a:cs typeface="+mn-cs"/>
              </a:rPr>
              <a:t>Let’s take a look how it’s working:</a:t>
            </a:r>
          </a:p>
          <a:p>
            <a:pPr marL="0" indent="0" algn="l" rtl="0">
              <a:buNone/>
            </a:pPr>
            <a:r>
              <a:rPr lang="en-US" sz="1200" b="0" i="0" kern="1200" dirty="0">
                <a:solidFill>
                  <a:schemeClr val="tx1"/>
                </a:solidFill>
                <a:effectLst/>
                <a:latin typeface="+mn-lt"/>
                <a:ea typeface="+mn-ea"/>
                <a:cs typeface="+mn-cs"/>
              </a:rPr>
              <a:t>We can see we have a book, and clicking on the corner it will flip like a real page flip.</a:t>
            </a:r>
          </a:p>
          <a:p>
            <a:pPr marL="0" indent="0" algn="l" rtl="0">
              <a:buNone/>
            </a:pPr>
            <a:r>
              <a:rPr lang="en-US" sz="1200" b="0" i="0" kern="1200" dirty="0">
                <a:solidFill>
                  <a:schemeClr val="tx1"/>
                </a:solidFill>
                <a:effectLst/>
                <a:latin typeface="+mn-lt"/>
                <a:ea typeface="+mn-ea"/>
                <a:cs typeface="+mn-cs"/>
              </a:rPr>
              <a:t>According to the index we have at least 97 pages but we are not rendering all of them.</a:t>
            </a:r>
          </a:p>
          <a:p>
            <a:pPr marL="0" indent="0" algn="l" rtl="0">
              <a:buNone/>
            </a:pPr>
            <a:r>
              <a:rPr lang="en-US" sz="1200" b="0" i="0" kern="1200" dirty="0">
                <a:solidFill>
                  <a:schemeClr val="tx1"/>
                </a:solidFill>
                <a:effectLst/>
                <a:latin typeface="+mn-lt"/>
                <a:ea typeface="+mn-ea"/>
                <a:cs typeface="+mn-cs"/>
              </a:rPr>
              <a:t>But how it’s looks like in the DOM?</a:t>
            </a:r>
          </a:p>
          <a:p>
            <a:pPr marL="0" indent="0" algn="l" rtl="0">
              <a:buNone/>
            </a:pPr>
            <a:r>
              <a:rPr lang="en-US" sz="1200" b="0" i="0" kern="1200" dirty="0">
                <a:solidFill>
                  <a:schemeClr val="tx1"/>
                </a:solidFill>
                <a:effectLst/>
                <a:latin typeface="+mn-lt"/>
                <a:ea typeface="+mn-ea"/>
                <a:cs typeface="+mn-cs"/>
              </a:rPr>
              <a:t>We can see we are rendering only 6 pages. 2 current pages, 2 previews pages and 2 next pages.</a:t>
            </a:r>
          </a:p>
          <a:p>
            <a:pPr marL="0" indent="0" algn="l" rtl="0">
              <a:buNone/>
            </a:pPr>
            <a:r>
              <a:rPr lang="en-US" sz="1200" b="0" i="0" kern="1200" dirty="0">
                <a:solidFill>
                  <a:schemeClr val="tx1"/>
                </a:solidFill>
                <a:effectLst/>
                <a:latin typeface="+mn-lt"/>
                <a:ea typeface="+mn-ea"/>
                <a:cs typeface="+mn-cs"/>
              </a:rPr>
              <a:t>In this way we always have the next block ready and when we are flipping the page we can see the next one behind the scene.</a:t>
            </a:r>
          </a:p>
          <a:p>
            <a:pPr marL="0" indent="0" algn="l" rtl="0">
              <a:buNone/>
            </a:pPr>
            <a:endParaRPr lang="en-US" sz="1200" b="0" i="0" kern="1200" dirty="0">
              <a:solidFill>
                <a:schemeClr val="tx1"/>
              </a:solidFill>
              <a:effectLst/>
              <a:latin typeface="+mn-lt"/>
              <a:ea typeface="+mn-ea"/>
              <a:cs typeface="+mn-cs"/>
            </a:endParaRPr>
          </a:p>
          <a:p>
            <a:pPr marL="0" indent="0" algn="l" rtl="0">
              <a:buNone/>
            </a:pPr>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38</a:t>
            </a:fld>
            <a:endParaRPr lang="he-IL"/>
          </a:p>
        </p:txBody>
      </p:sp>
    </p:spTree>
    <p:extLst>
      <p:ext uri="{BB962C8B-B14F-4D97-AF65-F5344CB8AC3E}">
        <p14:creationId xmlns:p14="http://schemas.microsoft.com/office/powerpoint/2010/main" val="33678230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rtl="0">
              <a:buNone/>
            </a:pPr>
            <a:r>
              <a:rPr lang="en-US" dirty="0"/>
              <a:t>If we can:</a:t>
            </a:r>
          </a:p>
          <a:p>
            <a:pPr marL="171450" indent="-171450" algn="l" rtl="0">
              <a:buFontTx/>
              <a:buChar char="-"/>
            </a:pPr>
            <a:r>
              <a:rPr lang="en-US" dirty="0"/>
              <a:t>operate what we have in success function</a:t>
            </a:r>
          </a:p>
          <a:p>
            <a:pPr marL="171450" indent="-171450" algn="l" rtl="0">
              <a:buFontTx/>
              <a:buChar char="-"/>
            </a:pPr>
            <a:r>
              <a:rPr lang="en-US" dirty="0"/>
              <a:t>predict what user will do</a:t>
            </a:r>
          </a:p>
          <a:p>
            <a:pPr marL="171450" indent="-171450" algn="l" rtl="0">
              <a:buFontTx/>
              <a:buChar char="-"/>
            </a:pPr>
            <a:r>
              <a:rPr lang="en-US" dirty="0"/>
              <a:t>prefetch (or doing in background) the data</a:t>
            </a:r>
          </a:p>
          <a:p>
            <a:pPr marL="0" indent="0" algn="l" rtl="0">
              <a:buNone/>
            </a:pPr>
            <a:endParaRPr lang="en-US" dirty="0"/>
          </a:p>
          <a:p>
            <a:pPr marL="0" indent="0" algn="l" rtl="0">
              <a:buNone/>
            </a:pPr>
            <a:r>
              <a:rPr lang="en-US" dirty="0"/>
              <a:t>Then, we will give the user amazing experience.</a:t>
            </a:r>
          </a:p>
          <a:p>
            <a:pPr marL="0" indent="0" algn="l" rtl="0">
              <a:buNone/>
            </a:pPr>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39</a:t>
            </a:fld>
            <a:endParaRPr lang="he-IL"/>
          </a:p>
        </p:txBody>
      </p:sp>
    </p:spTree>
    <p:extLst>
      <p:ext uri="{BB962C8B-B14F-4D97-AF65-F5344CB8AC3E}">
        <p14:creationId xmlns:p14="http://schemas.microsoft.com/office/powerpoint/2010/main" val="3055601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1) We Want to</a:t>
            </a:r>
            <a:r>
              <a:rPr lang="en-US" baseline="0" dirty="0"/>
              <a:t> achieve this speed, Instant.</a:t>
            </a:r>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4</a:t>
            </a:fld>
            <a:endParaRPr lang="he-IL"/>
          </a:p>
        </p:txBody>
      </p:sp>
    </p:spTree>
    <p:extLst>
      <p:ext uri="{BB962C8B-B14F-4D97-AF65-F5344CB8AC3E}">
        <p14:creationId xmlns:p14="http://schemas.microsoft.com/office/powerpoint/2010/main" val="294027204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r>
              <a:rPr lang="en-US" dirty="0"/>
              <a:t>For each request set timeout 3s but we will process it without waiting for respond</a:t>
            </a:r>
          </a:p>
          <a:p>
            <a:pPr marL="0" indent="0" algn="l" rtl="0">
              <a:buNone/>
            </a:pPr>
            <a:r>
              <a:rPr lang="en-US" dirty="0"/>
              <a:t>One cat will have error, they will need to handle it.</a:t>
            </a:r>
          </a:p>
          <a:p>
            <a:pPr marL="0" indent="0" algn="l" rtl="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40</a:t>
            </a:fld>
            <a:endParaRPr lang="he-IL"/>
          </a:p>
        </p:txBody>
      </p:sp>
    </p:spTree>
    <p:extLst>
      <p:ext uri="{BB962C8B-B14F-4D97-AF65-F5344CB8AC3E}">
        <p14:creationId xmlns:p14="http://schemas.microsoft.com/office/powerpoint/2010/main" val="11920328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41</a:t>
            </a:fld>
            <a:endParaRPr lang="he-IL"/>
          </a:p>
        </p:txBody>
      </p:sp>
    </p:spTree>
    <p:extLst>
      <p:ext uri="{BB962C8B-B14F-4D97-AF65-F5344CB8AC3E}">
        <p14:creationId xmlns:p14="http://schemas.microsoft.com/office/powerpoint/2010/main" val="104773861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What is </a:t>
            </a:r>
            <a:r>
              <a:rPr lang="en-US" dirty="0" err="1"/>
              <a:t>Iframe</a:t>
            </a:r>
            <a:r>
              <a:rPr lang="en-US" dirty="0"/>
              <a:t>?</a:t>
            </a:r>
          </a:p>
          <a:p>
            <a:pPr algn="l" rtl="0"/>
            <a:r>
              <a:rPr lang="en-US" dirty="0"/>
              <a:t>First , it’s html tag,</a:t>
            </a:r>
          </a:p>
          <a:p>
            <a:pPr algn="l" rtl="0"/>
            <a:endParaRPr lang="en-US" dirty="0"/>
          </a:p>
          <a:p>
            <a:pPr algn="l" rtl="0"/>
            <a:r>
              <a:rPr lang="en-US" sz="1200" b="0" i="0" kern="1200" dirty="0">
                <a:solidFill>
                  <a:schemeClr val="tx1"/>
                </a:solidFill>
                <a:effectLst/>
                <a:latin typeface="+mn-lt"/>
                <a:ea typeface="+mn-ea"/>
                <a:cs typeface="+mn-cs"/>
              </a:rPr>
              <a:t>An </a:t>
            </a:r>
            <a:r>
              <a:rPr lang="en-US" sz="1200" b="0" i="0" kern="1200" dirty="0" err="1">
                <a:solidFill>
                  <a:schemeClr val="tx1"/>
                </a:solidFill>
                <a:effectLst/>
                <a:latin typeface="+mn-lt"/>
                <a:ea typeface="+mn-ea"/>
                <a:cs typeface="+mn-cs"/>
              </a:rPr>
              <a:t>IFrame</a:t>
            </a:r>
            <a:r>
              <a:rPr lang="en-US" sz="1200" b="0" i="0" kern="1200" dirty="0">
                <a:solidFill>
                  <a:schemeClr val="tx1"/>
                </a:solidFill>
                <a:effectLst/>
                <a:latin typeface="+mn-lt"/>
                <a:ea typeface="+mn-ea"/>
                <a:cs typeface="+mn-cs"/>
              </a:rPr>
              <a:t> (Inline Frame) is an </a:t>
            </a:r>
            <a:r>
              <a:rPr lang="en-US" sz="1200" b="0" i="0" u="sng" kern="1200" dirty="0">
                <a:solidFill>
                  <a:schemeClr val="tx1"/>
                </a:solidFill>
                <a:effectLst/>
                <a:latin typeface="+mn-lt"/>
                <a:ea typeface="+mn-ea"/>
                <a:cs typeface="+mn-cs"/>
                <a:hlinkClick r:id="rId3"/>
              </a:rPr>
              <a:t>HTML</a:t>
            </a:r>
            <a:r>
              <a:rPr lang="en-US" sz="1200" b="0" i="0" kern="1200" dirty="0">
                <a:solidFill>
                  <a:schemeClr val="tx1"/>
                </a:solidFill>
                <a:effectLst/>
                <a:latin typeface="+mn-lt"/>
                <a:ea typeface="+mn-ea"/>
                <a:cs typeface="+mn-cs"/>
              </a:rPr>
              <a:t> document embedded inside another HTML document on a website. The </a:t>
            </a:r>
            <a:r>
              <a:rPr lang="en-US" sz="1200" b="0" i="0" kern="1200" dirty="0" err="1">
                <a:solidFill>
                  <a:schemeClr val="tx1"/>
                </a:solidFill>
                <a:effectLst/>
                <a:latin typeface="+mn-lt"/>
                <a:ea typeface="+mn-ea"/>
                <a:cs typeface="+mn-cs"/>
              </a:rPr>
              <a:t>IFrame</a:t>
            </a:r>
            <a:r>
              <a:rPr lang="en-US" sz="1200" b="0" i="0" kern="1200" dirty="0">
                <a:solidFill>
                  <a:schemeClr val="tx1"/>
                </a:solidFill>
                <a:effectLst/>
                <a:latin typeface="+mn-lt"/>
                <a:ea typeface="+mn-ea"/>
                <a:cs typeface="+mn-cs"/>
              </a:rPr>
              <a:t> HTML element is often used to insert content from another source, such as an advertisement, into a Web page.</a:t>
            </a:r>
          </a:p>
          <a:p>
            <a:pPr algn="l" rtl="0"/>
            <a:endParaRPr lang="en-US" sz="1200" b="0" i="0" kern="1200" dirty="0">
              <a:solidFill>
                <a:schemeClr val="tx1"/>
              </a:solidFill>
              <a:effectLst/>
              <a:latin typeface="+mn-lt"/>
              <a:ea typeface="+mn-ea"/>
              <a:cs typeface="+mn-cs"/>
            </a:endParaRPr>
          </a:p>
          <a:p>
            <a:pPr algn="l" rtl="0"/>
            <a:r>
              <a:rPr lang="en-US" sz="1200" b="0" i="0" kern="1200" dirty="0">
                <a:solidFill>
                  <a:schemeClr val="tx1"/>
                </a:solidFill>
                <a:effectLst/>
                <a:latin typeface="+mn-lt"/>
                <a:ea typeface="+mn-ea"/>
                <a:cs typeface="+mn-cs"/>
              </a:rPr>
              <a:t>In other words, another website inside our website.</a:t>
            </a:r>
          </a:p>
          <a:p>
            <a:pPr algn="l" rtl="0"/>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42</a:t>
            </a:fld>
            <a:endParaRPr lang="he-IL"/>
          </a:p>
        </p:txBody>
      </p:sp>
    </p:spTree>
    <p:extLst>
      <p:ext uri="{BB962C8B-B14F-4D97-AF65-F5344CB8AC3E}">
        <p14:creationId xmlns:p14="http://schemas.microsoft.com/office/powerpoint/2010/main" val="351424946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What we need is to put the </a:t>
            </a:r>
            <a:r>
              <a:rPr lang="en-US" sz="1200" b="0" i="0" kern="1200" dirty="0">
                <a:solidFill>
                  <a:schemeClr val="tx1"/>
                </a:solidFill>
                <a:effectLst/>
                <a:latin typeface="+mn-lt"/>
                <a:ea typeface="+mn-ea"/>
                <a:cs typeface="+mn-cs"/>
              </a:rPr>
              <a:t>URL</a:t>
            </a:r>
            <a:r>
              <a:rPr lang="en-US" dirty="0"/>
              <a:t> and that it’s.</a:t>
            </a:r>
          </a:p>
          <a:p>
            <a:pPr algn="l" rtl="0"/>
            <a:endParaRPr lang="en-US" sz="1200" b="0" i="0" kern="1200" dirty="0">
              <a:solidFill>
                <a:schemeClr val="tx1"/>
              </a:solidFill>
              <a:effectLst/>
              <a:latin typeface="+mn-lt"/>
              <a:ea typeface="+mn-ea"/>
              <a:cs typeface="+mn-cs"/>
            </a:endParaRPr>
          </a:p>
          <a:p>
            <a:pPr algn="l" rtl="0"/>
            <a:r>
              <a:rPr lang="en-US" sz="1200" b="0" i="0" kern="1200" dirty="0">
                <a:solidFill>
                  <a:schemeClr val="tx1"/>
                </a:solidFill>
                <a:effectLst/>
                <a:latin typeface="+mn-lt"/>
                <a:ea typeface="+mn-ea"/>
                <a:cs typeface="+mn-cs"/>
              </a:rPr>
              <a:t>There are 2 kinds if URLs, URL from same origin and URL from other origin (cross origin).</a:t>
            </a:r>
          </a:p>
          <a:p>
            <a:pPr algn="l" rtl="0"/>
            <a:endParaRPr lang="en-US" sz="1200" b="0" i="0" kern="1200" dirty="0">
              <a:solidFill>
                <a:schemeClr val="tx1"/>
              </a:solidFill>
              <a:effectLst/>
              <a:latin typeface="+mn-lt"/>
              <a:ea typeface="+mn-ea"/>
              <a:cs typeface="+mn-cs"/>
            </a:endParaRPr>
          </a:p>
          <a:p>
            <a:pPr algn="l" rtl="0"/>
            <a:r>
              <a:rPr lang="en-US" dirty="0"/>
              <a:t>Is there is a different between them with how </a:t>
            </a:r>
            <a:r>
              <a:rPr lang="en-US" dirty="0" err="1"/>
              <a:t>iframe</a:t>
            </a:r>
            <a:r>
              <a:rPr lang="en-US" dirty="0"/>
              <a:t> behave?</a:t>
            </a:r>
          </a:p>
          <a:p>
            <a:pPr algn="l" rtl="0"/>
            <a:r>
              <a:rPr lang="en-US" dirty="0"/>
              <a:t>Yes, mostly with communication</a:t>
            </a:r>
          </a:p>
        </p:txBody>
      </p:sp>
      <p:sp>
        <p:nvSpPr>
          <p:cNvPr id="4" name="Slide Number Placeholder 3"/>
          <p:cNvSpPr>
            <a:spLocks noGrp="1"/>
          </p:cNvSpPr>
          <p:nvPr>
            <p:ph type="sldNum" sz="quarter" idx="10"/>
          </p:nvPr>
        </p:nvSpPr>
        <p:spPr/>
        <p:txBody>
          <a:bodyPr/>
          <a:lstStyle/>
          <a:p>
            <a:fld id="{595D0871-5AD0-4670-BDA8-FBE649F625DD}" type="slidenum">
              <a:rPr lang="he-IL" smtClean="0"/>
              <a:t>43</a:t>
            </a:fld>
            <a:endParaRPr lang="he-IL"/>
          </a:p>
        </p:txBody>
      </p:sp>
    </p:spTree>
    <p:extLst>
      <p:ext uri="{BB962C8B-B14F-4D97-AF65-F5344CB8AC3E}">
        <p14:creationId xmlns:p14="http://schemas.microsoft.com/office/powerpoint/2010/main" val="3870013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How can parent communicate with his child </a:t>
            </a:r>
            <a:r>
              <a:rPr lang="en-US" dirty="0" err="1"/>
              <a:t>iframe</a:t>
            </a:r>
            <a:r>
              <a:rPr lang="en-US" dirty="0"/>
              <a:t>?</a:t>
            </a:r>
          </a:p>
          <a:p>
            <a:pPr algn="l" rtl="0"/>
            <a:endParaRPr lang="en-US" dirty="0"/>
          </a:p>
          <a:p>
            <a:pPr algn="l" rtl="0"/>
            <a:r>
              <a:rPr lang="en-US" dirty="0"/>
              <a:t>Well, if they are from same origin then just buy selecting the </a:t>
            </a:r>
            <a:r>
              <a:rPr lang="en-US" dirty="0" err="1"/>
              <a:t>iframe</a:t>
            </a:r>
            <a:r>
              <a:rPr lang="en-US" dirty="0"/>
              <a:t> and accessing </a:t>
            </a:r>
            <a:r>
              <a:rPr lang="en-US" sz="1200" b="0" i="0" kern="1200" dirty="0" err="1">
                <a:solidFill>
                  <a:schemeClr val="tx1"/>
                </a:solidFill>
                <a:effectLst/>
                <a:latin typeface="+mn-lt"/>
                <a:ea typeface="+mn-ea"/>
                <a:cs typeface="+mn-cs"/>
              </a:rPr>
              <a:t>contentDocument</a:t>
            </a:r>
            <a:r>
              <a:rPr lang="en-US" sz="1200" b="0" i="0" kern="1200" dirty="0">
                <a:solidFill>
                  <a:schemeClr val="tx1"/>
                </a:solidFill>
                <a:effectLst/>
                <a:latin typeface="+mn-lt"/>
                <a:ea typeface="+mn-ea"/>
                <a:cs typeface="+mn-cs"/>
              </a:rPr>
              <a:t> and we can do any manipulation we want.</a:t>
            </a:r>
          </a:p>
          <a:p>
            <a:pPr algn="l" rtl="0"/>
            <a:r>
              <a:rPr lang="en-US" sz="1200" b="0" i="0" kern="1200" dirty="0">
                <a:solidFill>
                  <a:schemeClr val="tx1"/>
                </a:solidFill>
                <a:effectLst/>
                <a:latin typeface="+mn-lt"/>
                <a:ea typeface="+mn-ea"/>
                <a:cs typeface="+mn-cs"/>
              </a:rPr>
              <a:t>But </a:t>
            </a:r>
            <a:r>
              <a:rPr lang="en-US" sz="1200" b="0" i="0" kern="1200" dirty="0" err="1">
                <a:solidFill>
                  <a:schemeClr val="tx1"/>
                </a:solidFill>
                <a:effectLst/>
                <a:latin typeface="+mn-lt"/>
                <a:ea typeface="+mn-ea"/>
                <a:cs typeface="+mn-cs"/>
              </a:rPr>
              <a:t>Iframe</a:t>
            </a:r>
            <a:r>
              <a:rPr lang="en-US" sz="1200" b="0" i="0" kern="1200" dirty="0">
                <a:solidFill>
                  <a:schemeClr val="tx1"/>
                </a:solidFill>
                <a:effectLst/>
                <a:latin typeface="+mn-lt"/>
                <a:ea typeface="+mn-ea"/>
                <a:cs typeface="+mn-cs"/>
              </a:rPr>
              <a:t> from other origin we can’t access and do manipulation and this is because security issues that can happened.</a:t>
            </a:r>
          </a:p>
          <a:p>
            <a:pPr algn="l" rtl="0"/>
            <a:endParaRPr lang="en-US" sz="1200" b="0" i="0" kern="1200" dirty="0">
              <a:solidFill>
                <a:schemeClr val="tx1"/>
              </a:solidFill>
              <a:effectLst/>
              <a:latin typeface="+mn-lt"/>
              <a:ea typeface="+mn-ea"/>
              <a:cs typeface="+mn-cs"/>
            </a:endParaRPr>
          </a:p>
          <a:p>
            <a:pPr algn="l" rtl="0"/>
            <a:r>
              <a:rPr lang="en-US" sz="1200" b="0" i="0" kern="1200" dirty="0">
                <a:solidFill>
                  <a:schemeClr val="tx1"/>
                </a:solidFill>
                <a:effectLst/>
                <a:latin typeface="+mn-lt"/>
                <a:ea typeface="+mn-ea"/>
                <a:cs typeface="+mn-cs"/>
              </a:rPr>
              <a:t>Does child </a:t>
            </a:r>
            <a:r>
              <a:rPr lang="en-US" sz="1200" b="0" i="0" kern="1200" dirty="0" err="1">
                <a:solidFill>
                  <a:schemeClr val="tx1"/>
                </a:solidFill>
                <a:effectLst/>
                <a:latin typeface="+mn-lt"/>
                <a:ea typeface="+mn-ea"/>
                <a:cs typeface="+mn-cs"/>
              </a:rPr>
              <a:t>iframe</a:t>
            </a:r>
            <a:r>
              <a:rPr lang="en-US" sz="1200" b="0" i="0" kern="1200" dirty="0">
                <a:solidFill>
                  <a:schemeClr val="tx1"/>
                </a:solidFill>
                <a:effectLst/>
                <a:latin typeface="+mn-lt"/>
                <a:ea typeface="+mn-ea"/>
                <a:cs typeface="+mn-cs"/>
              </a:rPr>
              <a:t> can access his parent?</a:t>
            </a:r>
          </a:p>
          <a:p>
            <a:pPr algn="l" rtl="0"/>
            <a:r>
              <a:rPr lang="en-US" sz="1200" b="0" i="0" kern="1200" dirty="0">
                <a:solidFill>
                  <a:schemeClr val="tx1"/>
                </a:solidFill>
                <a:effectLst/>
                <a:latin typeface="+mn-lt"/>
                <a:ea typeface="+mn-ea"/>
                <a:cs typeface="+mn-cs"/>
              </a:rPr>
              <a:t>Yes, if we are on the same origin the child can do it by `</a:t>
            </a:r>
            <a:r>
              <a:rPr lang="en-US" sz="1200" b="0" i="0" kern="1200" dirty="0" err="1">
                <a:solidFill>
                  <a:schemeClr val="tx1"/>
                </a:solidFill>
                <a:effectLst/>
                <a:latin typeface="+mn-lt"/>
                <a:ea typeface="+mn-ea"/>
                <a:cs typeface="+mn-cs"/>
              </a:rPr>
              <a:t>window.parent</a:t>
            </a:r>
            <a:r>
              <a:rPr lang="en-US" sz="1200" b="0" i="0" kern="1200" dirty="0">
                <a:solidFill>
                  <a:schemeClr val="tx1"/>
                </a:solidFill>
                <a:effectLst/>
                <a:latin typeface="+mn-lt"/>
                <a:ea typeface="+mn-ea"/>
                <a:cs typeface="+mn-cs"/>
              </a:rPr>
              <a:t>` and do what he wants.</a:t>
            </a:r>
          </a:p>
          <a:p>
            <a:pPr algn="l" rtl="0"/>
            <a:endParaRPr lang="en-US" sz="1200" b="0" i="0" kern="1200" dirty="0">
              <a:solidFill>
                <a:schemeClr val="tx1"/>
              </a:solidFill>
              <a:effectLst/>
              <a:latin typeface="+mn-lt"/>
              <a:ea typeface="+mn-ea"/>
              <a:cs typeface="+mn-cs"/>
            </a:endParaRPr>
          </a:p>
          <a:p>
            <a:pPr algn="l" rtl="0"/>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44</a:t>
            </a:fld>
            <a:endParaRPr lang="he-IL"/>
          </a:p>
        </p:txBody>
      </p:sp>
    </p:spTree>
    <p:extLst>
      <p:ext uri="{BB962C8B-B14F-4D97-AF65-F5344CB8AC3E}">
        <p14:creationId xmlns:p14="http://schemas.microsoft.com/office/powerpoint/2010/main" val="37079783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Who order something from </a:t>
            </a:r>
            <a:r>
              <a:rPr lang="en-US" dirty="0" err="1"/>
              <a:t>ebay</a:t>
            </a:r>
            <a:r>
              <a:rPr lang="en-US" dirty="0"/>
              <a:t>?</a:t>
            </a:r>
          </a:p>
          <a:p>
            <a:pPr algn="l" rtl="0"/>
            <a:r>
              <a:rPr lang="en-US" sz="1200" b="0" i="0" kern="1200" dirty="0">
                <a:solidFill>
                  <a:schemeClr val="tx1"/>
                </a:solidFill>
                <a:effectLst/>
                <a:latin typeface="+mn-lt"/>
                <a:ea typeface="+mn-ea"/>
                <a:cs typeface="+mn-cs"/>
              </a:rPr>
              <a:t>How did you pay?</a:t>
            </a:r>
          </a:p>
          <a:p>
            <a:pPr algn="l" rtl="0"/>
            <a:r>
              <a:rPr lang="en-US" sz="1200" b="0" i="0" kern="1200" dirty="0">
                <a:solidFill>
                  <a:schemeClr val="tx1"/>
                </a:solidFill>
                <a:effectLst/>
                <a:latin typeface="+mn-lt"/>
                <a:ea typeface="+mn-ea"/>
                <a:cs typeface="+mn-cs"/>
              </a:rPr>
              <a:t>With PayPal usually,</a:t>
            </a:r>
          </a:p>
          <a:p>
            <a:pPr algn="l" rtl="0"/>
            <a:r>
              <a:rPr lang="en-US" sz="1200" b="0" i="0" kern="1200" dirty="0">
                <a:solidFill>
                  <a:schemeClr val="tx1"/>
                </a:solidFill>
                <a:effectLst/>
                <a:latin typeface="+mn-lt"/>
                <a:ea typeface="+mn-ea"/>
                <a:cs typeface="+mn-cs"/>
              </a:rPr>
              <a:t>Do you remember the flow?</a:t>
            </a:r>
          </a:p>
          <a:p>
            <a:pPr algn="l" rtl="0"/>
            <a:r>
              <a:rPr lang="en-US" sz="1200" b="0" i="0" kern="1200" dirty="0">
                <a:solidFill>
                  <a:schemeClr val="tx1"/>
                </a:solidFill>
                <a:effectLst/>
                <a:latin typeface="+mn-lt"/>
                <a:ea typeface="+mn-ea"/>
                <a:cs typeface="+mn-cs"/>
              </a:rPr>
              <a:t>You are selecting a product &amp; adding to cart-&gt; starting checkout flow -&gt; on payment step we are redirect to PayPal page! (we are not in </a:t>
            </a:r>
            <a:r>
              <a:rPr lang="en-US" sz="1200" b="0" i="0" kern="1200" dirty="0" err="1">
                <a:solidFill>
                  <a:schemeClr val="tx1"/>
                </a:solidFill>
                <a:effectLst/>
                <a:latin typeface="+mn-lt"/>
                <a:ea typeface="+mn-ea"/>
                <a:cs typeface="+mn-cs"/>
              </a:rPr>
              <a:t>ebay</a:t>
            </a:r>
            <a:r>
              <a:rPr lang="en-US" sz="1200" b="0" i="0" kern="1200" dirty="0">
                <a:solidFill>
                  <a:schemeClr val="tx1"/>
                </a:solidFill>
                <a:effectLst/>
                <a:latin typeface="+mn-lt"/>
                <a:ea typeface="+mn-ea"/>
                <a:cs typeface="+mn-cs"/>
              </a:rPr>
              <a:t> anymore) -&gt; we are login and paying the order amount -&gt; on transaction complete we are redirect to </a:t>
            </a:r>
            <a:r>
              <a:rPr lang="en-US" sz="1200" b="0" i="0" kern="1200" dirty="0" err="1">
                <a:solidFill>
                  <a:schemeClr val="tx1"/>
                </a:solidFill>
                <a:effectLst/>
                <a:latin typeface="+mn-lt"/>
                <a:ea typeface="+mn-ea"/>
                <a:cs typeface="+mn-cs"/>
              </a:rPr>
              <a:t>ebay</a:t>
            </a:r>
            <a:r>
              <a:rPr lang="en-US" sz="1200" b="0" i="0" kern="1200" dirty="0">
                <a:solidFill>
                  <a:schemeClr val="tx1"/>
                </a:solidFill>
                <a:effectLst/>
                <a:latin typeface="+mn-lt"/>
                <a:ea typeface="+mn-ea"/>
                <a:cs typeface="+mn-cs"/>
              </a:rPr>
              <a:t> success page.</a:t>
            </a:r>
          </a:p>
          <a:p>
            <a:pPr algn="l" rtl="0"/>
            <a:endParaRPr lang="en-US" sz="1200" b="0" i="0" kern="1200" dirty="0">
              <a:solidFill>
                <a:schemeClr val="tx1"/>
              </a:solidFill>
              <a:effectLst/>
              <a:latin typeface="+mn-lt"/>
              <a:ea typeface="+mn-ea"/>
              <a:cs typeface="+mn-cs"/>
            </a:endParaRPr>
          </a:p>
          <a:p>
            <a:pPr algn="l" rtl="0"/>
            <a:r>
              <a:rPr lang="en-US" sz="1200" b="0" i="0" kern="1200" dirty="0">
                <a:solidFill>
                  <a:schemeClr val="tx1"/>
                </a:solidFill>
                <a:effectLst/>
                <a:latin typeface="+mn-lt"/>
                <a:ea typeface="+mn-ea"/>
                <a:cs typeface="+mn-cs"/>
              </a:rPr>
              <a:t>What is the issue with this process? </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We are going out from our website and then coming back to.</a:t>
            </a:r>
          </a:p>
          <a:p>
            <a:pPr algn="l" rtl="0"/>
            <a:r>
              <a:rPr lang="en-US" sz="1200" b="0" i="0" kern="1200" dirty="0">
                <a:solidFill>
                  <a:schemeClr val="tx1"/>
                </a:solidFill>
                <a:effectLst/>
                <a:latin typeface="+mn-lt"/>
                <a:ea typeface="+mn-ea"/>
                <a:cs typeface="+mn-cs"/>
              </a:rPr>
              <a:t>Why is that an issue? </a:t>
            </a:r>
          </a:p>
          <a:p>
            <a:pPr algn="l" rtl="0"/>
            <a:r>
              <a:rPr lang="en-US" sz="1200" b="0" i="0" kern="1200" dirty="0">
                <a:solidFill>
                  <a:schemeClr val="tx1"/>
                </a:solidFill>
                <a:effectLst/>
                <a:latin typeface="+mn-lt"/>
                <a:ea typeface="+mn-ea"/>
                <a:cs typeface="+mn-cs"/>
              </a:rPr>
              <a:t>First we are loading and initializing/bootstrapping  our web site twice, on when the user arrived and second on PayPal redirect</a:t>
            </a:r>
          </a:p>
          <a:p>
            <a:pPr algn="l" rtl="0"/>
            <a:r>
              <a:rPr lang="en-US" sz="1200" b="0" i="0" kern="1200" dirty="0">
                <a:solidFill>
                  <a:schemeClr val="tx1"/>
                </a:solidFill>
                <a:effectLst/>
                <a:latin typeface="+mn-lt"/>
                <a:ea typeface="+mn-ea"/>
                <a:cs typeface="+mn-cs"/>
              </a:rPr>
              <a:t>Second, user is not in our site (</a:t>
            </a:r>
            <a:r>
              <a:rPr lang="en-US" sz="1200" b="0" i="0" kern="1200" dirty="0" err="1">
                <a:solidFill>
                  <a:schemeClr val="tx1"/>
                </a:solidFill>
                <a:effectLst/>
                <a:latin typeface="+mn-lt"/>
                <a:ea typeface="+mn-ea"/>
                <a:cs typeface="+mn-cs"/>
              </a:rPr>
              <a:t>ebay</a:t>
            </a:r>
            <a:r>
              <a:rPr lang="en-US" sz="1200" b="0" i="0" kern="1200" dirty="0">
                <a:solidFill>
                  <a:schemeClr val="tx1"/>
                </a:solidFill>
                <a:effectLst/>
                <a:latin typeface="+mn-lt"/>
                <a:ea typeface="+mn-ea"/>
                <a:cs typeface="+mn-cs"/>
              </a:rPr>
              <a:t>) so he loose the context, we want him to fill he is still in our site.</a:t>
            </a:r>
          </a:p>
          <a:p>
            <a:pPr algn="l" rtl="0"/>
            <a:endParaRPr lang="en-US" sz="1200" b="0" i="0" kern="1200" dirty="0">
              <a:solidFill>
                <a:schemeClr val="tx1"/>
              </a:solidFill>
              <a:effectLst/>
              <a:latin typeface="+mn-lt"/>
              <a:ea typeface="+mn-ea"/>
              <a:cs typeface="+mn-cs"/>
            </a:endParaRPr>
          </a:p>
          <a:p>
            <a:pPr algn="l" rtl="0"/>
            <a:r>
              <a:rPr lang="en-US" sz="1200" b="0" i="0" kern="1200" dirty="0">
                <a:solidFill>
                  <a:schemeClr val="tx1"/>
                </a:solidFill>
                <a:effectLst/>
                <a:latin typeface="+mn-lt"/>
                <a:ea typeface="+mn-ea"/>
                <a:cs typeface="+mn-cs"/>
              </a:rPr>
              <a:t>So, how can we solve it? Any ideas?</a:t>
            </a:r>
          </a:p>
          <a:p>
            <a:pPr algn="l" rtl="0"/>
            <a:r>
              <a:rPr lang="en-US" sz="1200" b="0" i="0" kern="1200" dirty="0">
                <a:solidFill>
                  <a:schemeClr val="tx1"/>
                </a:solidFill>
                <a:effectLst/>
                <a:latin typeface="+mn-lt"/>
                <a:ea typeface="+mn-ea"/>
                <a:cs typeface="+mn-cs"/>
              </a:rPr>
              <a:t>What usually applications will do they will give a fake return URL to the vendor so when the vendor will redirect to this URL (remember the vendor is inside </a:t>
            </a:r>
            <a:r>
              <a:rPr lang="en-US" sz="1200" b="0" i="0" kern="1200" dirty="0" err="1">
                <a:solidFill>
                  <a:schemeClr val="tx1"/>
                </a:solidFill>
                <a:effectLst/>
                <a:latin typeface="+mn-lt"/>
                <a:ea typeface="+mn-ea"/>
                <a:cs typeface="+mn-cs"/>
              </a:rPr>
              <a:t>iframe</a:t>
            </a:r>
            <a:r>
              <a:rPr lang="en-US" sz="1200" b="0" i="0" kern="1200" dirty="0">
                <a:solidFill>
                  <a:schemeClr val="tx1"/>
                </a:solidFill>
                <a:effectLst/>
                <a:latin typeface="+mn-lt"/>
                <a:ea typeface="+mn-ea"/>
                <a:cs typeface="+mn-cs"/>
              </a:rPr>
              <a:t> so it will change the </a:t>
            </a:r>
            <a:r>
              <a:rPr lang="en-US" sz="1200" b="0" i="0" kern="1200" dirty="0" err="1">
                <a:solidFill>
                  <a:schemeClr val="tx1"/>
                </a:solidFill>
                <a:effectLst/>
                <a:latin typeface="+mn-lt"/>
                <a:ea typeface="+mn-ea"/>
                <a:cs typeface="+mn-cs"/>
              </a:rPr>
              <a:t>iframe</a:t>
            </a:r>
            <a:r>
              <a:rPr lang="en-US" sz="1200" b="0" i="0" kern="1200" dirty="0">
                <a:solidFill>
                  <a:schemeClr val="tx1"/>
                </a:solidFill>
                <a:effectLst/>
                <a:latin typeface="+mn-lt"/>
                <a:ea typeface="+mn-ea"/>
                <a:cs typeface="+mn-cs"/>
              </a:rPr>
              <a:t> location) we will not show anything and only notify the parent that the order is complete,</a:t>
            </a:r>
          </a:p>
          <a:p>
            <a:pPr algn="l" rtl="0"/>
            <a:r>
              <a:rPr lang="en-US" sz="1200" b="0" i="0" kern="1200" dirty="0">
                <a:solidFill>
                  <a:schemeClr val="tx1"/>
                </a:solidFill>
                <a:effectLst/>
                <a:latin typeface="+mn-lt"/>
                <a:ea typeface="+mn-ea"/>
                <a:cs typeface="+mn-cs"/>
              </a:rPr>
              <a:t>How?</a:t>
            </a:r>
          </a:p>
          <a:p>
            <a:pPr algn="l" rtl="0"/>
            <a:r>
              <a:rPr lang="en-US" sz="1200" b="0" i="0" kern="1200" dirty="0">
                <a:solidFill>
                  <a:schemeClr val="tx1"/>
                </a:solidFill>
                <a:effectLst/>
                <a:latin typeface="+mn-lt"/>
                <a:ea typeface="+mn-ea"/>
                <a:cs typeface="+mn-cs"/>
              </a:rPr>
              <a:t>Via </a:t>
            </a:r>
            <a:r>
              <a:rPr lang="en-US" sz="1200" b="0" i="0" kern="1200" dirty="0" err="1">
                <a:solidFill>
                  <a:schemeClr val="tx1"/>
                </a:solidFill>
                <a:effectLst/>
                <a:latin typeface="+mn-lt"/>
                <a:ea typeface="+mn-ea"/>
                <a:cs typeface="+mn-cs"/>
              </a:rPr>
              <a:t>window.parent</a:t>
            </a:r>
            <a:r>
              <a:rPr lang="en-US" sz="1200" b="0" i="0" kern="1200" dirty="0">
                <a:solidFill>
                  <a:schemeClr val="tx1"/>
                </a:solidFill>
                <a:effectLst/>
                <a:latin typeface="+mn-lt"/>
                <a:ea typeface="+mn-ea"/>
                <a:cs typeface="+mn-cs"/>
              </a:rPr>
              <a:t>, remember, when we load PayPal inside our </a:t>
            </a:r>
            <a:r>
              <a:rPr lang="en-US" sz="1200" b="0" i="0" kern="1200" dirty="0" err="1">
                <a:solidFill>
                  <a:schemeClr val="tx1"/>
                </a:solidFill>
                <a:effectLst/>
                <a:latin typeface="+mn-lt"/>
                <a:ea typeface="+mn-ea"/>
                <a:cs typeface="+mn-cs"/>
              </a:rPr>
              <a:t>iframe</a:t>
            </a:r>
            <a:r>
              <a:rPr lang="en-US" sz="1200" b="0" i="0" kern="1200" dirty="0">
                <a:solidFill>
                  <a:schemeClr val="tx1"/>
                </a:solidFill>
                <a:effectLst/>
                <a:latin typeface="+mn-lt"/>
                <a:ea typeface="+mn-ea"/>
                <a:cs typeface="+mn-cs"/>
              </a:rPr>
              <a:t> it’s other origin so we can’t access it but when PayPal changed his location to our fake URL then the </a:t>
            </a:r>
            <a:r>
              <a:rPr lang="en-US" sz="1200" b="0" i="0" kern="1200" dirty="0" err="1">
                <a:solidFill>
                  <a:schemeClr val="tx1"/>
                </a:solidFill>
                <a:effectLst/>
                <a:latin typeface="+mn-lt"/>
                <a:ea typeface="+mn-ea"/>
                <a:cs typeface="+mn-cs"/>
              </a:rPr>
              <a:t>iframe</a:t>
            </a:r>
            <a:r>
              <a:rPr lang="en-US" sz="1200" b="0" i="0" kern="1200" dirty="0">
                <a:solidFill>
                  <a:schemeClr val="tx1"/>
                </a:solidFill>
                <a:effectLst/>
                <a:latin typeface="+mn-lt"/>
                <a:ea typeface="+mn-ea"/>
                <a:cs typeface="+mn-cs"/>
              </a:rPr>
              <a:t> is now on same origin so it have access to the parent and the parent have access to him.</a:t>
            </a:r>
          </a:p>
          <a:p>
            <a:pPr algn="l" rtl="0"/>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45</a:t>
            </a:fld>
            <a:endParaRPr lang="he-IL"/>
          </a:p>
        </p:txBody>
      </p:sp>
    </p:spTree>
    <p:extLst>
      <p:ext uri="{BB962C8B-B14F-4D97-AF65-F5344CB8AC3E}">
        <p14:creationId xmlns:p14="http://schemas.microsoft.com/office/powerpoint/2010/main" val="11487188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sz="1200" b="0" i="0" kern="1200" dirty="0">
                <a:solidFill>
                  <a:schemeClr val="tx1"/>
                </a:solidFill>
                <a:effectLst/>
                <a:latin typeface="+mn-lt"/>
                <a:ea typeface="+mn-ea"/>
                <a:cs typeface="+mn-cs"/>
              </a:rPr>
              <a:t>Let see it in video.</a:t>
            </a:r>
          </a:p>
          <a:p>
            <a:pPr algn="l" rtl="0"/>
            <a:r>
              <a:rPr lang="en-US" sz="1200" b="0" i="0" kern="1200" dirty="0">
                <a:solidFill>
                  <a:schemeClr val="tx1"/>
                </a:solidFill>
                <a:effectLst/>
                <a:latin typeface="+mn-lt"/>
                <a:ea typeface="+mn-ea"/>
                <a:cs typeface="+mn-cs"/>
              </a:rPr>
              <a:t>******************EXPLAIN EACH PART WHAT WE SEE******************</a:t>
            </a:r>
          </a:p>
          <a:p>
            <a:pPr marL="228600" indent="-228600" algn="l" rtl="0">
              <a:buAutoNum type="arabicParenR"/>
            </a:pPr>
            <a:r>
              <a:rPr lang="en-US" sz="1200" b="0" i="0" kern="1200" dirty="0">
                <a:solidFill>
                  <a:schemeClr val="tx1"/>
                </a:solidFill>
                <a:effectLst/>
                <a:latin typeface="+mn-lt"/>
                <a:ea typeface="+mn-ea"/>
                <a:cs typeface="+mn-cs"/>
              </a:rPr>
              <a:t>We are adding a payment method</a:t>
            </a:r>
          </a:p>
          <a:p>
            <a:pPr marL="228600" indent="-228600" algn="l" rtl="0">
              <a:buAutoNum type="arabicParenR"/>
            </a:pPr>
            <a:r>
              <a:rPr lang="en-US" sz="1200" b="0" i="0" kern="1200" dirty="0">
                <a:solidFill>
                  <a:schemeClr val="tx1"/>
                </a:solidFill>
                <a:effectLst/>
                <a:latin typeface="+mn-lt"/>
                <a:ea typeface="+mn-ea"/>
                <a:cs typeface="+mn-cs"/>
              </a:rPr>
              <a:t>We are putting our personal information</a:t>
            </a:r>
          </a:p>
          <a:p>
            <a:pPr marL="228600" indent="-228600" algn="l" rtl="0">
              <a:buAutoNum type="arabicParenR"/>
            </a:pPr>
            <a:r>
              <a:rPr lang="en-US" sz="1200" b="0" i="0" kern="1200" dirty="0">
                <a:solidFill>
                  <a:schemeClr val="tx1"/>
                </a:solidFill>
                <a:effectLst/>
                <a:latin typeface="+mn-lt"/>
                <a:ea typeface="+mn-ea"/>
                <a:cs typeface="+mn-cs"/>
              </a:rPr>
              <a:t>We will make a pos request to our server with our return and cancel URL, our server will send it to the vendor and will receive a “token” for our transaction and will return to our client the URL with our token.</a:t>
            </a:r>
          </a:p>
          <a:p>
            <a:pPr marL="228600" indent="-228600" algn="l" rtl="0">
              <a:buAutoNum type="arabicParenR"/>
            </a:pPr>
            <a:r>
              <a:rPr lang="en-US" sz="1200" b="0" i="0" kern="1200" dirty="0">
                <a:solidFill>
                  <a:schemeClr val="tx1"/>
                </a:solidFill>
                <a:effectLst/>
                <a:latin typeface="+mn-lt"/>
                <a:ea typeface="+mn-ea"/>
                <a:cs typeface="+mn-cs"/>
              </a:rPr>
              <a:t>We will load our vendor inside iframe</a:t>
            </a:r>
          </a:p>
          <a:p>
            <a:pPr marL="228600" indent="-228600" algn="l" rtl="0">
              <a:buAutoNum type="arabicParenR"/>
            </a:pPr>
            <a:r>
              <a:rPr lang="en-US" sz="1200" b="0" i="0" kern="1200" dirty="0">
                <a:solidFill>
                  <a:schemeClr val="tx1"/>
                </a:solidFill>
                <a:effectLst/>
                <a:latin typeface="+mn-lt"/>
                <a:ea typeface="+mn-ea"/>
                <a:cs typeface="+mn-cs"/>
              </a:rPr>
              <a:t>We can see the vendor is inside iframe with the URL we receive from our server</a:t>
            </a:r>
          </a:p>
          <a:p>
            <a:pPr marL="228600" indent="-228600" algn="l" rtl="0">
              <a:buAutoNum type="arabicParenR"/>
            </a:pPr>
            <a:r>
              <a:rPr lang="en-US" sz="1200" b="0" i="0" kern="1200" dirty="0">
                <a:solidFill>
                  <a:schemeClr val="tx1"/>
                </a:solidFill>
                <a:effectLst/>
                <a:latin typeface="+mn-lt"/>
                <a:ea typeface="+mn-ea"/>
                <a:cs typeface="+mn-cs"/>
              </a:rPr>
              <a:t>We will put payment information and click “Complete Order”</a:t>
            </a:r>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46</a:t>
            </a:fld>
            <a:endParaRPr lang="he-IL"/>
          </a:p>
        </p:txBody>
      </p:sp>
    </p:spTree>
    <p:extLst>
      <p:ext uri="{BB962C8B-B14F-4D97-AF65-F5344CB8AC3E}">
        <p14:creationId xmlns:p14="http://schemas.microsoft.com/office/powerpoint/2010/main" val="2773339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sz="1200" b="0" i="0" kern="1200" dirty="0">
                <a:solidFill>
                  <a:schemeClr val="tx1"/>
                </a:solidFill>
                <a:effectLst/>
                <a:latin typeface="+mn-lt"/>
                <a:ea typeface="+mn-ea"/>
                <a:cs typeface="+mn-cs"/>
              </a:rPr>
              <a:t>Let see it in video.</a:t>
            </a:r>
          </a:p>
          <a:p>
            <a:pPr algn="l" rtl="0"/>
            <a:r>
              <a:rPr lang="en-US" sz="1200" b="0" i="0" kern="1200" dirty="0">
                <a:solidFill>
                  <a:schemeClr val="tx1"/>
                </a:solidFill>
                <a:effectLst/>
                <a:latin typeface="+mn-lt"/>
                <a:ea typeface="+mn-ea"/>
                <a:cs typeface="+mn-cs"/>
              </a:rPr>
              <a:t>******************EXPLAIN EACH PART WHAT WE SEE******************</a:t>
            </a:r>
          </a:p>
          <a:p>
            <a:pPr marL="228600" indent="-228600" algn="l" rtl="0">
              <a:buAutoNum type="arabicParenR"/>
            </a:pPr>
            <a:r>
              <a:rPr lang="en-US" sz="1200" b="0" i="0" kern="1200" dirty="0">
                <a:solidFill>
                  <a:schemeClr val="tx1"/>
                </a:solidFill>
                <a:effectLst/>
                <a:latin typeface="+mn-lt"/>
                <a:ea typeface="+mn-ea"/>
                <a:cs typeface="+mn-cs"/>
              </a:rPr>
              <a:t>When we will finish we will have OK button which will redirect our iframe to return URL we provide to our server</a:t>
            </a:r>
          </a:p>
          <a:p>
            <a:pPr marL="228600" indent="-228600" algn="l" rtl="0">
              <a:buAutoNum type="arabicParenR"/>
            </a:pPr>
            <a:r>
              <a:rPr lang="en-US" sz="1200" b="0" i="0" kern="1200" dirty="0">
                <a:solidFill>
                  <a:schemeClr val="tx1"/>
                </a:solidFill>
                <a:effectLst/>
                <a:latin typeface="+mn-lt"/>
                <a:ea typeface="+mn-ea"/>
                <a:cs typeface="+mn-cs"/>
              </a:rPr>
              <a:t>We can see a lot of files been loaded</a:t>
            </a:r>
          </a:p>
          <a:p>
            <a:pPr marL="228600" indent="-228600" algn="l" rtl="0">
              <a:buAutoNum type="arabicParenR"/>
            </a:pPr>
            <a:r>
              <a:rPr lang="en-US" sz="1200" b="0" i="0" kern="1200" dirty="0">
                <a:solidFill>
                  <a:schemeClr val="tx1"/>
                </a:solidFill>
                <a:effectLst/>
                <a:latin typeface="+mn-lt"/>
                <a:ea typeface="+mn-ea"/>
                <a:cs typeface="+mn-cs"/>
              </a:rPr>
              <a:t>We put a breakpoint on the function which will close the modal, but how we call it? Using `</a:t>
            </a:r>
            <a:r>
              <a:rPr lang="en-US" sz="1200" b="0" i="0" kern="1200" dirty="0" err="1">
                <a:solidFill>
                  <a:schemeClr val="tx1"/>
                </a:solidFill>
                <a:effectLst/>
                <a:latin typeface="+mn-lt"/>
                <a:ea typeface="+mn-ea"/>
                <a:cs typeface="+mn-cs"/>
              </a:rPr>
              <a:t>window.parent</a:t>
            </a:r>
            <a:r>
              <a:rPr lang="en-US" sz="1200" b="0" i="0" kern="1200" dirty="0">
                <a:solidFill>
                  <a:schemeClr val="tx1"/>
                </a:solidFill>
                <a:effectLst/>
                <a:latin typeface="+mn-lt"/>
                <a:ea typeface="+mn-ea"/>
                <a:cs typeface="+mn-cs"/>
              </a:rPr>
              <a:t>` in other words iframe is invoking parent method</a:t>
            </a:r>
          </a:p>
          <a:p>
            <a:pPr marL="228600" indent="-228600" algn="l" rtl="0">
              <a:buAutoNum type="arabicParenR"/>
            </a:pPr>
            <a:r>
              <a:rPr lang="en-US" sz="1200" b="0" i="0" kern="1200" dirty="0">
                <a:solidFill>
                  <a:schemeClr val="tx1"/>
                </a:solidFill>
                <a:effectLst/>
                <a:latin typeface="+mn-lt"/>
                <a:ea typeface="+mn-ea"/>
                <a:cs typeface="+mn-cs"/>
              </a:rPr>
              <a:t>We can see, when we click on “OK” we made ~30 requests, we ask for 9MB resources and we download 1.5MB</a:t>
            </a:r>
          </a:p>
          <a:p>
            <a:pPr marL="228600" indent="-228600" algn="l" rtl="0">
              <a:buAutoNum type="arabicParenR"/>
            </a:pPr>
            <a:r>
              <a:rPr lang="en-US" sz="1200" b="0" i="0" kern="1200" dirty="0">
                <a:solidFill>
                  <a:schemeClr val="tx1"/>
                </a:solidFill>
                <a:effectLst/>
                <a:latin typeface="+mn-lt"/>
                <a:ea typeface="+mn-ea"/>
                <a:cs typeface="+mn-cs"/>
              </a:rPr>
              <a:t>Our Iframe will contain our application structure and not vendor structure</a:t>
            </a:r>
          </a:p>
          <a:p>
            <a:pPr marL="0" indent="0" algn="l" rtl="0">
              <a:buNone/>
            </a:pPr>
            <a:endParaRPr lang="en-US" sz="1200" b="0" i="0" kern="1200" dirty="0">
              <a:solidFill>
                <a:schemeClr val="tx1"/>
              </a:solidFill>
              <a:effectLst/>
              <a:latin typeface="+mn-lt"/>
              <a:ea typeface="+mn-ea"/>
              <a:cs typeface="+mn-cs"/>
            </a:endParaRPr>
          </a:p>
          <a:p>
            <a:pPr algn="l" rtl="0"/>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47</a:t>
            </a:fld>
            <a:endParaRPr lang="he-IL"/>
          </a:p>
        </p:txBody>
      </p:sp>
    </p:spTree>
    <p:extLst>
      <p:ext uri="{BB962C8B-B14F-4D97-AF65-F5344CB8AC3E}">
        <p14:creationId xmlns:p14="http://schemas.microsoft.com/office/powerpoint/2010/main" val="149445941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sz="1200" b="0" i="0" kern="1200" dirty="0">
                <a:solidFill>
                  <a:schemeClr val="tx1"/>
                </a:solidFill>
                <a:effectLst/>
                <a:latin typeface="+mn-lt"/>
                <a:ea typeface="+mn-ea"/>
                <a:cs typeface="+mn-cs"/>
              </a:rPr>
              <a:t>What is the issue with this behavior?</a:t>
            </a:r>
          </a:p>
          <a:p>
            <a:pPr algn="l" rtl="0"/>
            <a:r>
              <a:rPr lang="en-US" sz="1200" b="0" i="0" kern="1200" dirty="0">
                <a:solidFill>
                  <a:schemeClr val="tx1"/>
                </a:solidFill>
                <a:effectLst/>
                <a:latin typeface="+mn-lt"/>
                <a:ea typeface="+mn-ea"/>
                <a:cs typeface="+mn-cs"/>
              </a:rPr>
              <a:t>Again, we are loading our application twice one in our parent and one in our child-iframe.</a:t>
            </a:r>
          </a:p>
          <a:p>
            <a:pPr algn="l" rtl="0"/>
            <a:r>
              <a:rPr lang="en-US" sz="1200" b="0" i="0" kern="1200" dirty="0">
                <a:solidFill>
                  <a:schemeClr val="tx1"/>
                </a:solidFill>
                <a:effectLst/>
                <a:latin typeface="+mn-lt"/>
                <a:ea typeface="+mn-ea"/>
                <a:cs typeface="+mn-cs"/>
              </a:rPr>
              <a:t>So, we solve user loose context but not loading &amp; initializing/bootstrapping our application twice.</a:t>
            </a:r>
          </a:p>
          <a:p>
            <a:pPr algn="l" rtl="0"/>
            <a:endParaRPr lang="en-US" sz="1200" b="0" i="0" kern="1200" dirty="0">
              <a:solidFill>
                <a:schemeClr val="tx1"/>
              </a:solidFill>
              <a:effectLst/>
              <a:latin typeface="+mn-lt"/>
              <a:ea typeface="+mn-ea"/>
              <a:cs typeface="+mn-cs"/>
            </a:endParaRPr>
          </a:p>
          <a:p>
            <a:pPr algn="l" rtl="0"/>
            <a:r>
              <a:rPr lang="en-US" sz="1200" b="0" i="0" kern="1200" dirty="0">
                <a:solidFill>
                  <a:schemeClr val="tx1"/>
                </a:solidFill>
                <a:effectLst/>
                <a:latin typeface="+mn-lt"/>
                <a:ea typeface="+mn-ea"/>
                <a:cs typeface="+mn-cs"/>
              </a:rPr>
              <a:t>Any idea how we can solve it and not loading &amp; initializing/bootstrapping our application twice?</a:t>
            </a:r>
          </a:p>
          <a:p>
            <a:pPr algn="l" rtl="0"/>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48</a:t>
            </a:fld>
            <a:endParaRPr lang="he-IL"/>
          </a:p>
        </p:txBody>
      </p:sp>
    </p:spTree>
    <p:extLst>
      <p:ext uri="{BB962C8B-B14F-4D97-AF65-F5344CB8AC3E}">
        <p14:creationId xmlns:p14="http://schemas.microsoft.com/office/powerpoint/2010/main" val="146981923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sz="1200" b="0" i="0" kern="1200" dirty="0">
                <a:solidFill>
                  <a:schemeClr val="tx1"/>
                </a:solidFill>
                <a:effectLst/>
                <a:latin typeface="+mn-lt"/>
                <a:ea typeface="+mn-ea"/>
                <a:cs typeface="+mn-cs"/>
              </a:rPr>
              <a:t>Can we solve it? Any ideas?</a:t>
            </a:r>
          </a:p>
          <a:p>
            <a:pPr algn="l" rtl="0"/>
            <a:r>
              <a:rPr lang="en-US" sz="1200" b="0" i="0" kern="1200" dirty="0">
                <a:solidFill>
                  <a:schemeClr val="tx1"/>
                </a:solidFill>
                <a:effectLst/>
                <a:latin typeface="+mn-lt"/>
                <a:ea typeface="+mn-ea"/>
                <a:cs typeface="+mn-cs"/>
              </a:rPr>
              <a:t>Well this solution can be solve by server side or client side (client – return </a:t>
            </a:r>
            <a:r>
              <a:rPr lang="en-US" sz="1200" b="0" i="0" kern="1200" dirty="0" err="1">
                <a:solidFill>
                  <a:schemeClr val="tx1"/>
                </a:solidFill>
                <a:effectLst/>
                <a:latin typeface="+mn-lt"/>
                <a:ea typeface="+mn-ea"/>
                <a:cs typeface="+mn-cs"/>
              </a:rPr>
              <a:t>url</a:t>
            </a:r>
            <a:r>
              <a:rPr lang="en-US" sz="1200" b="0" i="0" kern="1200" dirty="0">
                <a:solidFill>
                  <a:schemeClr val="tx1"/>
                </a:solidFill>
                <a:effectLst/>
                <a:latin typeface="+mn-lt"/>
                <a:ea typeface="+mn-ea"/>
                <a:cs typeface="+mn-cs"/>
              </a:rPr>
              <a:t> to static html, server – return </a:t>
            </a:r>
            <a:r>
              <a:rPr lang="en-US" sz="1200" b="0" i="0" kern="1200" dirty="0" err="1">
                <a:solidFill>
                  <a:schemeClr val="tx1"/>
                </a:solidFill>
                <a:effectLst/>
                <a:latin typeface="+mn-lt"/>
                <a:ea typeface="+mn-ea"/>
                <a:cs typeface="+mn-cs"/>
              </a:rPr>
              <a:t>url</a:t>
            </a:r>
            <a:r>
              <a:rPr lang="en-US" sz="1200" b="0" i="0" kern="1200" dirty="0">
                <a:solidFill>
                  <a:schemeClr val="tx1"/>
                </a:solidFill>
                <a:effectLst/>
                <a:latin typeface="+mn-lt"/>
                <a:ea typeface="+mn-ea"/>
                <a:cs typeface="+mn-cs"/>
              </a:rPr>
              <a:t> to specific route and </a:t>
            </a:r>
            <a:r>
              <a:rPr lang="en-US" sz="1200" b="0" i="0" kern="1200" dirty="0" err="1">
                <a:solidFill>
                  <a:schemeClr val="tx1"/>
                </a:solidFill>
                <a:effectLst/>
                <a:latin typeface="+mn-lt"/>
                <a:ea typeface="+mn-ea"/>
                <a:cs typeface="+mn-cs"/>
              </a:rPr>
              <a:t>ngnix</a:t>
            </a:r>
            <a:r>
              <a:rPr lang="en-US" sz="1200" b="0" i="0" kern="1200" dirty="0">
                <a:solidFill>
                  <a:schemeClr val="tx1"/>
                </a:solidFill>
                <a:effectLst/>
                <a:latin typeface="+mn-lt"/>
                <a:ea typeface="+mn-ea"/>
                <a:cs typeface="+mn-cs"/>
              </a:rPr>
              <a:t>/server will catch it and will return in response the static html ),</a:t>
            </a:r>
          </a:p>
          <a:p>
            <a:pPr algn="l" rtl="0"/>
            <a:r>
              <a:rPr lang="en-US" sz="1200" b="0" i="0" kern="1200" dirty="0">
                <a:solidFill>
                  <a:schemeClr val="tx1"/>
                </a:solidFill>
                <a:effectLst/>
                <a:latin typeface="+mn-lt"/>
                <a:ea typeface="+mn-ea"/>
                <a:cs typeface="+mn-cs"/>
              </a:rPr>
              <a:t>We did it in client because it was faster.</a:t>
            </a:r>
          </a:p>
          <a:p>
            <a:pPr algn="l" rtl="0"/>
            <a:r>
              <a:rPr lang="en-US" sz="1200" b="0" i="0" kern="1200" dirty="0">
                <a:solidFill>
                  <a:schemeClr val="tx1"/>
                </a:solidFill>
                <a:effectLst/>
                <a:latin typeface="+mn-lt"/>
                <a:ea typeface="+mn-ea"/>
                <a:cs typeface="+mn-cs"/>
              </a:rPr>
              <a:t>So what is the solution?</a:t>
            </a:r>
          </a:p>
          <a:p>
            <a:pPr algn="l" rtl="0"/>
            <a:r>
              <a:rPr lang="en-US" sz="1200" b="0" i="0" kern="1200" dirty="0">
                <a:solidFill>
                  <a:schemeClr val="tx1"/>
                </a:solidFill>
                <a:effectLst/>
                <a:latin typeface="+mn-lt"/>
                <a:ea typeface="+mn-ea"/>
                <a:cs typeface="+mn-cs"/>
              </a:rPr>
              <a:t>We will not load our application, instead we will load light html file without nothing and only with one line script which notify the parent that order complete.</a:t>
            </a:r>
          </a:p>
          <a:p>
            <a:pPr algn="l" rtl="0"/>
            <a:endParaRPr lang="en-US" sz="1200" b="0" i="0" kern="1200" dirty="0">
              <a:solidFill>
                <a:schemeClr val="tx1"/>
              </a:solidFill>
              <a:effectLst/>
              <a:latin typeface="+mn-lt"/>
              <a:ea typeface="+mn-ea"/>
              <a:cs typeface="+mn-cs"/>
            </a:endParaRPr>
          </a:p>
          <a:p>
            <a:pPr algn="l" rtl="0"/>
            <a:r>
              <a:rPr lang="en-US" sz="1200" b="0" i="0" kern="1200" dirty="0">
                <a:solidFill>
                  <a:schemeClr val="tx1"/>
                </a:solidFill>
                <a:effectLst/>
                <a:latin typeface="+mn-lt"/>
                <a:ea typeface="+mn-ea"/>
                <a:cs typeface="+mn-cs"/>
              </a:rPr>
              <a:t>Let see it in video.</a:t>
            </a:r>
          </a:p>
          <a:p>
            <a:pPr algn="l" rtl="0"/>
            <a:r>
              <a:rPr lang="en-US" sz="1200" b="0" i="0" kern="1200" dirty="0">
                <a:solidFill>
                  <a:schemeClr val="tx1"/>
                </a:solidFill>
                <a:effectLst/>
                <a:latin typeface="+mn-lt"/>
                <a:ea typeface="+mn-ea"/>
                <a:cs typeface="+mn-cs"/>
              </a:rPr>
              <a:t>******************EXPLAIN EACH PART WHAT WE SEE******************</a:t>
            </a:r>
          </a:p>
          <a:p>
            <a:pPr marL="228600" indent="-228600" algn="l" rtl="0">
              <a:buAutoNum type="arabicParenR"/>
            </a:pPr>
            <a:r>
              <a:rPr lang="en-US" sz="1200" b="0" i="0" kern="1200" dirty="0">
                <a:solidFill>
                  <a:schemeClr val="tx1"/>
                </a:solidFill>
                <a:effectLst/>
                <a:latin typeface="+mn-lt"/>
                <a:ea typeface="+mn-ea"/>
                <a:cs typeface="+mn-cs"/>
              </a:rPr>
              <a:t>In the network payment-success.html is loaded</a:t>
            </a:r>
          </a:p>
          <a:p>
            <a:pPr marL="228600" indent="-228600" algn="l" rtl="0">
              <a:buAutoNum type="arabicParenR"/>
            </a:pPr>
            <a:r>
              <a:rPr lang="en-US" sz="1200" b="0" i="0" kern="1200" dirty="0">
                <a:solidFill>
                  <a:schemeClr val="tx1"/>
                </a:solidFill>
                <a:effectLst/>
                <a:latin typeface="+mn-lt"/>
                <a:ea typeface="+mn-ea"/>
                <a:cs typeface="+mn-cs"/>
              </a:rPr>
              <a:t>Our code stop on our complete order success</a:t>
            </a:r>
          </a:p>
          <a:p>
            <a:pPr marL="228600" indent="-228600" algn="l" rtl="0">
              <a:buAutoNum type="arabicParenR"/>
            </a:pPr>
            <a:r>
              <a:rPr lang="en-US" sz="1200" b="0" i="0" kern="1200" dirty="0">
                <a:solidFill>
                  <a:schemeClr val="tx1"/>
                </a:solidFill>
                <a:effectLst/>
                <a:latin typeface="+mn-lt"/>
                <a:ea typeface="+mn-ea"/>
                <a:cs typeface="+mn-cs"/>
              </a:rPr>
              <a:t>We can see it was invoked by `</a:t>
            </a:r>
            <a:r>
              <a:rPr lang="en-US" dirty="0" err="1">
                <a:effectLst/>
              </a:rPr>
              <a:t>window.parent.messageDispatcher.dispatch</a:t>
            </a:r>
            <a:r>
              <a:rPr lang="en-US" dirty="0">
                <a:effectLst/>
              </a:rPr>
              <a:t>(</a:t>
            </a:r>
            <a:r>
              <a:rPr lang="en-US" sz="1200" b="1" kern="1200" dirty="0">
                <a:solidFill>
                  <a:schemeClr val="tx1"/>
                </a:solidFill>
                <a:effectLst/>
                <a:latin typeface="+mn-lt"/>
                <a:ea typeface="+mn-ea"/>
                <a:cs typeface="+mn-cs"/>
              </a:rPr>
              <a:t>'VENDOR_PAYMENT_SUCCESS’</a:t>
            </a:r>
            <a:r>
              <a:rPr lang="en-US" dirty="0">
                <a:effectLst/>
              </a:rPr>
              <a:t>)</a:t>
            </a:r>
            <a:r>
              <a:rPr lang="en-US" sz="1200" b="0" i="0" kern="1200" dirty="0">
                <a:solidFill>
                  <a:schemeClr val="tx1"/>
                </a:solidFill>
                <a:effectLst/>
                <a:latin typeface="+mn-lt"/>
                <a:ea typeface="+mn-ea"/>
                <a:cs typeface="+mn-cs"/>
              </a:rPr>
              <a:t>` code</a:t>
            </a:r>
          </a:p>
          <a:p>
            <a:pPr marL="228600" indent="-228600" algn="l" rtl="0">
              <a:buAutoNum type="arabicParenR"/>
            </a:pPr>
            <a:r>
              <a:rPr lang="en-US" sz="1200" b="0" i="0" kern="1200" dirty="0">
                <a:solidFill>
                  <a:schemeClr val="tx1"/>
                </a:solidFill>
                <a:effectLst/>
                <a:latin typeface="+mn-lt"/>
                <a:ea typeface="+mn-ea"/>
                <a:cs typeface="+mn-cs"/>
              </a:rPr>
              <a:t>In our network we made only </a:t>
            </a:r>
            <a:r>
              <a:rPr lang="en-US" sz="1200" b="1" i="0" kern="1200" dirty="0">
                <a:solidFill>
                  <a:schemeClr val="tx1"/>
                </a:solidFill>
                <a:effectLst/>
                <a:latin typeface="+mn-lt"/>
                <a:ea typeface="+mn-ea"/>
                <a:cs typeface="+mn-cs"/>
              </a:rPr>
              <a:t>1 request </a:t>
            </a:r>
            <a:r>
              <a:rPr lang="en-US" sz="1200" b="0" i="0" kern="1200" dirty="0">
                <a:solidFill>
                  <a:schemeClr val="tx1"/>
                </a:solidFill>
                <a:effectLst/>
                <a:latin typeface="+mn-lt"/>
                <a:ea typeface="+mn-ea"/>
                <a:cs typeface="+mn-cs"/>
              </a:rPr>
              <a:t>(the second is just analytic request) and only </a:t>
            </a:r>
            <a:r>
              <a:rPr lang="en-US" sz="1200" b="1" i="0" kern="1200" dirty="0">
                <a:solidFill>
                  <a:schemeClr val="tx1"/>
                </a:solidFill>
                <a:effectLst/>
                <a:latin typeface="+mn-lt"/>
                <a:ea typeface="+mn-ea"/>
                <a:cs typeface="+mn-cs"/>
              </a:rPr>
              <a:t>776 bytes </a:t>
            </a:r>
            <a:r>
              <a:rPr lang="en-US" sz="1200" b="0" i="0" kern="1200" dirty="0">
                <a:solidFill>
                  <a:schemeClr val="tx1"/>
                </a:solidFill>
                <a:effectLst/>
                <a:latin typeface="+mn-lt"/>
                <a:ea typeface="+mn-ea"/>
                <a:cs typeface="+mn-cs"/>
              </a:rPr>
              <a:t>pass</a:t>
            </a:r>
          </a:p>
          <a:p>
            <a:pPr marL="228600" indent="-228600" algn="l" rtl="0">
              <a:buAutoNum type="arabicParenR"/>
            </a:pPr>
            <a:r>
              <a:rPr lang="en-US" sz="1200" b="0" i="0" kern="1200" dirty="0">
                <a:solidFill>
                  <a:schemeClr val="tx1"/>
                </a:solidFill>
                <a:effectLst/>
                <a:latin typeface="+mn-lt"/>
                <a:ea typeface="+mn-ea"/>
                <a:cs typeface="+mn-cs"/>
              </a:rPr>
              <a:t>In our iframe we can see we have html with just script data</a:t>
            </a:r>
          </a:p>
          <a:p>
            <a:pPr algn="l" rtl="0"/>
            <a:endParaRPr lang="en-US" dirty="0"/>
          </a:p>
          <a:p>
            <a:pPr algn="l" rtl="0"/>
            <a:endParaRPr lang="en-US" dirty="0"/>
          </a:p>
          <a:p>
            <a:pPr algn="l" rtl="0"/>
            <a:r>
              <a:rPr lang="en-US" dirty="0"/>
              <a:t>In this way we increase our performance &amp; user experience by reducing network request and not </a:t>
            </a:r>
            <a:r>
              <a:rPr lang="en-US" sz="1200" b="0" i="0" kern="1200" dirty="0">
                <a:solidFill>
                  <a:schemeClr val="tx1"/>
                </a:solidFill>
                <a:effectLst/>
                <a:latin typeface="+mn-lt"/>
                <a:ea typeface="+mn-ea"/>
                <a:cs typeface="+mn-cs"/>
              </a:rPr>
              <a:t>initializing</a:t>
            </a:r>
            <a:r>
              <a:rPr lang="en-US" dirty="0"/>
              <a:t> our application twice</a:t>
            </a:r>
          </a:p>
        </p:txBody>
      </p:sp>
      <p:sp>
        <p:nvSpPr>
          <p:cNvPr id="4" name="Slide Number Placeholder 3"/>
          <p:cNvSpPr>
            <a:spLocks noGrp="1"/>
          </p:cNvSpPr>
          <p:nvPr>
            <p:ph type="sldNum" sz="quarter" idx="10"/>
          </p:nvPr>
        </p:nvSpPr>
        <p:spPr/>
        <p:txBody>
          <a:bodyPr/>
          <a:lstStyle/>
          <a:p>
            <a:fld id="{595D0871-5AD0-4670-BDA8-FBE649F625DD}" type="slidenum">
              <a:rPr lang="he-IL" smtClean="0"/>
              <a:t>49</a:t>
            </a:fld>
            <a:endParaRPr lang="he-IL"/>
          </a:p>
        </p:txBody>
      </p:sp>
    </p:spTree>
    <p:extLst>
      <p:ext uri="{BB962C8B-B14F-4D97-AF65-F5344CB8AC3E}">
        <p14:creationId xmlns:p14="http://schemas.microsoft.com/office/powerpoint/2010/main" val="27483943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lgn="l" rtl="0">
              <a:buAutoNum type="arabicParenR"/>
            </a:pPr>
            <a:r>
              <a:rPr lang="en-US" baseline="0" dirty="0"/>
              <a:t>Performance it is obvious, we know it’s important, well sometimes the impertinence isn’t clear or intuitive to the developers</a:t>
            </a:r>
          </a:p>
          <a:p>
            <a:pPr marL="685800" lvl="1" indent="-228600" algn="l" rtl="0">
              <a:buAutoNum type="arabicParenR"/>
            </a:pPr>
            <a:r>
              <a:rPr lang="en-US" baseline="0" dirty="0"/>
              <a:t>Speed affects your product and the happiness of your users.</a:t>
            </a:r>
          </a:p>
          <a:p>
            <a:pPr marL="685800" lvl="1" indent="-228600" algn="l" rtl="0">
              <a:buAutoNum type="arabicParenR"/>
            </a:pPr>
            <a:r>
              <a:rPr lang="en-US" baseline="0" dirty="0"/>
              <a:t>You don’t know when your users suffering from your product, but as a users you know only when you are suffering from other products.</a:t>
            </a:r>
          </a:p>
          <a:p>
            <a:pPr marL="685800" lvl="1" indent="-228600" algn="l" rtl="0">
              <a:buAutoNum type="arabicParenR"/>
            </a:pPr>
            <a:r>
              <a:rPr lang="en-US" baseline="0" dirty="0"/>
              <a:t>The question is how we will take it to next level</a:t>
            </a:r>
          </a:p>
          <a:p>
            <a:pPr marL="228600" indent="-228600" algn="l" rtl="0">
              <a:buAutoNum type="arabicParenR"/>
            </a:pPr>
            <a:r>
              <a:rPr lang="en-US" baseline="0" dirty="0"/>
              <a:t>Let see example</a:t>
            </a:r>
          </a:p>
          <a:p>
            <a:pPr marL="228600" indent="-228600" algn="l" rtl="0">
              <a:buAutoNum type="arabicParenR"/>
            </a:pPr>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5</a:t>
            </a:fld>
            <a:endParaRPr lang="he-IL"/>
          </a:p>
        </p:txBody>
      </p:sp>
    </p:spTree>
    <p:extLst>
      <p:ext uri="{BB962C8B-B14F-4D97-AF65-F5344CB8AC3E}">
        <p14:creationId xmlns:p14="http://schemas.microsoft.com/office/powerpoint/2010/main" val="332845357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50</a:t>
            </a:fld>
            <a:endParaRPr lang="he-IL"/>
          </a:p>
        </p:txBody>
      </p:sp>
    </p:spTree>
    <p:extLst>
      <p:ext uri="{BB962C8B-B14F-4D97-AF65-F5344CB8AC3E}">
        <p14:creationId xmlns:p14="http://schemas.microsoft.com/office/powerpoint/2010/main" val="509380769"/>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r>
              <a:rPr lang="en-US" dirty="0"/>
              <a:t>Manage your Events</a:t>
            </a:r>
          </a:p>
          <a:p>
            <a:pPr marL="0" indent="0" algn="l" rtl="0">
              <a:buNone/>
            </a:pPr>
            <a:endParaRPr lang="en-US" dirty="0"/>
          </a:p>
          <a:p>
            <a:pPr marL="0" indent="0" algn="l" rtl="0">
              <a:buNone/>
            </a:pPr>
            <a:r>
              <a:rPr lang="en-US" dirty="0"/>
              <a:t>Events are very heavy</a:t>
            </a:r>
            <a:r>
              <a:rPr lang="en-US" baseline="0" dirty="0"/>
              <a:t> so we need to handle them correctly</a:t>
            </a:r>
          </a:p>
          <a:p>
            <a:pPr marL="0" indent="0" algn="l" rtl="0">
              <a:buNone/>
            </a:pPr>
            <a:endParaRPr lang="en-US" baseline="0" dirty="0"/>
          </a:p>
          <a:p>
            <a:pPr marL="0" indent="0" algn="l" rtl="0">
              <a:buNone/>
            </a:pPr>
            <a:r>
              <a:rPr lang="en-US" baseline="0" dirty="0"/>
              <a:t>Example:</a:t>
            </a:r>
          </a:p>
          <a:p>
            <a:pPr marL="0" indent="0" algn="l" rtl="0">
              <a:buNone/>
            </a:pPr>
            <a:r>
              <a:rPr lang="en-US" baseline="0" dirty="0"/>
              <a:t>1) Let say we have event listener for dropdown that we are closing it if we are clicking </a:t>
            </a:r>
            <a:r>
              <a:rPr lang="en-US" baseline="0" dirty="0" err="1"/>
              <a:t>anyware</a:t>
            </a:r>
            <a:r>
              <a:rPr lang="en-US" baseline="0" dirty="0"/>
              <a:t> in the window.</a:t>
            </a:r>
          </a:p>
          <a:p>
            <a:pPr marL="0" indent="0" algn="l" rtl="0">
              <a:buNone/>
            </a:pPr>
            <a:r>
              <a:rPr lang="en-US" baseline="0" dirty="0"/>
              <a:t>Usually we are putting listener on the global window.</a:t>
            </a:r>
          </a:p>
          <a:p>
            <a:pPr marL="0" indent="0" algn="l" rtl="0">
              <a:buNone/>
            </a:pPr>
            <a:r>
              <a:rPr lang="en-US" baseline="0" dirty="0"/>
              <a:t>Now, imagine that you table with 40 dropdown that listening to the window…</a:t>
            </a:r>
          </a:p>
          <a:p>
            <a:pPr marL="0" indent="0" algn="l" rtl="0">
              <a:buNone/>
            </a:pPr>
            <a:r>
              <a:rPr lang="en-US" baseline="0" dirty="0"/>
              <a:t>Well it’s starting to be to heavy…</a:t>
            </a:r>
          </a:p>
          <a:p>
            <a:pPr marL="0" indent="0" algn="l" rtl="0">
              <a:buNone/>
            </a:pPr>
            <a:endParaRPr lang="en-US" baseline="0" dirty="0"/>
          </a:p>
          <a:p>
            <a:pPr marL="0" indent="0" algn="l" rtl="0">
              <a:buNone/>
            </a:pPr>
            <a:r>
              <a:rPr lang="en-US" baseline="0" dirty="0"/>
              <a:t>What we did, we create click outside directive that listening to window only if the dropdown is open, so from 40 events we decrease to 0,1 events (only one will be open at each time)</a:t>
            </a:r>
          </a:p>
          <a:p>
            <a:pPr marL="0" indent="0" algn="l" rtl="0">
              <a:buNone/>
            </a:pPr>
            <a:endParaRPr lang="en-US" baseline="0" dirty="0"/>
          </a:p>
          <a:p>
            <a:pPr marL="0" indent="0" algn="l" rtl="0">
              <a:buNone/>
            </a:pPr>
            <a:r>
              <a:rPr lang="en-US" baseline="0" dirty="0"/>
              <a:t>2) Virtual scroll, when we use it we also decrease that events listener because we have less elements at the DOM</a:t>
            </a:r>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51</a:t>
            </a:fld>
            <a:endParaRPr lang="he-IL"/>
          </a:p>
        </p:txBody>
      </p:sp>
    </p:spTree>
    <p:extLst>
      <p:ext uri="{BB962C8B-B14F-4D97-AF65-F5344CB8AC3E}">
        <p14:creationId xmlns:p14="http://schemas.microsoft.com/office/powerpoint/2010/main" val="3225324744"/>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Click Outside Example:</a:t>
            </a:r>
          </a:p>
          <a:p>
            <a:pPr algn="l" rtl="0"/>
            <a:endParaRPr lang="en-US" sz="1200" dirty="0">
              <a:solidFill>
                <a:srgbClr val="FFFFFF"/>
              </a:solidFill>
              <a:latin typeface="Roboto Regular"/>
              <a:cs typeface="Roboto Regular"/>
            </a:endParaRPr>
          </a:p>
          <a:p>
            <a:pPr algn="l" rtl="0"/>
            <a:r>
              <a:rPr lang="en-US" sz="1200" dirty="0" err="1">
                <a:solidFill>
                  <a:srgbClr val="FFFFFF"/>
                </a:solidFill>
                <a:latin typeface="Roboto Regular"/>
                <a:cs typeface="Roboto Regular"/>
              </a:rPr>
              <a:t>DorpDown</a:t>
            </a:r>
            <a:r>
              <a:rPr lang="en-US" sz="1200" dirty="0">
                <a:solidFill>
                  <a:srgbClr val="FFFFFF"/>
                </a:solidFill>
                <a:latin typeface="Roboto Regular"/>
                <a:cs typeface="Roboto Regular"/>
              </a:rPr>
              <a:t>, on click outside</a:t>
            </a:r>
            <a:r>
              <a:rPr lang="en-US" sz="1200" baseline="0" dirty="0">
                <a:solidFill>
                  <a:srgbClr val="FFFFFF"/>
                </a:solidFill>
                <a:latin typeface="Roboto Regular"/>
                <a:cs typeface="Roboto Regular"/>
              </a:rPr>
              <a:t> of the drop down we want to close it so,</a:t>
            </a:r>
          </a:p>
          <a:p>
            <a:pPr algn="l" rtl="0"/>
            <a:r>
              <a:rPr lang="en-US" sz="1200" baseline="0" dirty="0">
                <a:solidFill>
                  <a:srgbClr val="FFFFFF"/>
                </a:solidFill>
                <a:latin typeface="Roboto Regular"/>
                <a:cs typeface="Roboto Regular"/>
              </a:rPr>
              <a:t>We will start l listening to the event only when dropdown is at open mode and at close mode we will stop listening</a:t>
            </a:r>
            <a:endParaRPr lang="en-US" sz="1200" dirty="0">
              <a:solidFill>
                <a:srgbClr val="FFFFFF"/>
              </a:solidFill>
              <a:latin typeface="Roboto Regular"/>
              <a:cs typeface="Roboto Regular"/>
            </a:endParaRPr>
          </a:p>
          <a:p>
            <a:pPr algn="l" rtl="0"/>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52</a:t>
            </a:fld>
            <a:endParaRPr lang="he-IL"/>
          </a:p>
        </p:txBody>
      </p:sp>
    </p:spTree>
    <p:extLst>
      <p:ext uri="{BB962C8B-B14F-4D97-AF65-F5344CB8AC3E}">
        <p14:creationId xmlns:p14="http://schemas.microsoft.com/office/powerpoint/2010/main" val="368424306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53</a:t>
            </a:fld>
            <a:endParaRPr lang="he-IL"/>
          </a:p>
        </p:txBody>
      </p:sp>
    </p:spTree>
    <p:extLst>
      <p:ext uri="{BB962C8B-B14F-4D97-AF65-F5344CB8AC3E}">
        <p14:creationId xmlns:p14="http://schemas.microsoft.com/office/powerpoint/2010/main" val="284074064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en-US" dirty="0"/>
              <a:t>It’s your responsibility</a:t>
            </a:r>
            <a:r>
              <a:rPr lang="en-US" baseline="0" dirty="0"/>
              <a:t> for the performance.</a:t>
            </a:r>
          </a:p>
          <a:p>
            <a:pPr algn="l" rtl="0"/>
            <a:r>
              <a:rPr lang="en-US" baseline="0" dirty="0"/>
              <a:t>Always think how you can assist and improve user </a:t>
            </a:r>
            <a:r>
              <a:rPr lang="en-US" baseline="0" dirty="0" err="1"/>
              <a:t>experince</a:t>
            </a:r>
            <a:endParaRPr lang="en-US" baseline="0" dirty="0"/>
          </a:p>
          <a:p>
            <a:pPr algn="l" rtl="0"/>
            <a:r>
              <a:rPr lang="en-US" sz="1200" baseline="0" dirty="0">
                <a:solidFill>
                  <a:srgbClr val="FFFFFF"/>
                </a:solidFill>
                <a:latin typeface="Roboto Regular"/>
                <a:cs typeface="Roboto Regular"/>
              </a:rPr>
              <a:t>You need to think out of the box to create creative solutions</a:t>
            </a:r>
          </a:p>
          <a:p>
            <a:pPr algn="l" rtl="0"/>
            <a:r>
              <a:rPr lang="en-US" sz="1200" baseline="0" dirty="0">
                <a:solidFill>
                  <a:srgbClr val="FFFFFF"/>
                </a:solidFill>
                <a:latin typeface="Roboto Regular"/>
                <a:cs typeface="Roboto Regular"/>
              </a:rPr>
              <a:t>It will give you more benefits then making new amazing feature</a:t>
            </a:r>
            <a:endParaRPr lang="en-US" sz="1200" dirty="0">
              <a:solidFill>
                <a:srgbClr val="FFFFFF"/>
              </a:solidFill>
              <a:latin typeface="Roboto Regular"/>
              <a:cs typeface="Roboto Regular"/>
            </a:endParaRPr>
          </a:p>
          <a:p>
            <a:pPr algn="l" rtl="0"/>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54</a:t>
            </a:fld>
            <a:endParaRPr lang="he-IL"/>
          </a:p>
        </p:txBody>
      </p:sp>
    </p:spTree>
    <p:extLst>
      <p:ext uri="{BB962C8B-B14F-4D97-AF65-F5344CB8AC3E}">
        <p14:creationId xmlns:p14="http://schemas.microsoft.com/office/powerpoint/2010/main" val="32697009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l" rtl="0">
              <a:buNone/>
            </a:pPr>
            <a:r>
              <a:rPr lang="en-US" baseline="0" dirty="0"/>
              <a:t>When you think on google you think on something fast.</a:t>
            </a:r>
          </a:p>
          <a:p>
            <a:pPr marL="0" indent="0" algn="l" rtl="0">
              <a:buNone/>
            </a:pPr>
            <a:r>
              <a:rPr lang="en-US" dirty="0"/>
              <a:t>If we looks at google search it’s very simple, just input and that it.</a:t>
            </a:r>
          </a:p>
          <a:p>
            <a:pPr marL="0" indent="0" algn="l" rtl="0">
              <a:buNone/>
            </a:pPr>
            <a:r>
              <a:rPr lang="en-US" dirty="0"/>
              <a:t>But it’s so fast so we don’t use it only for search, instead going to dedicate website/application we are using google also for:</a:t>
            </a:r>
          </a:p>
          <a:p>
            <a:pPr marL="228600" indent="-228600" algn="l" defTabSz="914400" rtl="0" eaLnBrk="1" latinLnBrk="0" hangingPunct="1">
              <a:buAutoNum type="arabicParenR"/>
            </a:pPr>
            <a:r>
              <a:rPr lang="en-US" sz="1200" kern="1200" dirty="0">
                <a:solidFill>
                  <a:schemeClr val="tx1"/>
                </a:solidFill>
                <a:latin typeface="+mn-lt"/>
                <a:ea typeface="+mn-ea"/>
                <a:cs typeface="+mn-cs"/>
              </a:rPr>
              <a:t>Incorrect spelling</a:t>
            </a:r>
          </a:p>
          <a:p>
            <a:pPr marL="228600" indent="-228600" algn="l" defTabSz="914400" rtl="0" eaLnBrk="1" latinLnBrk="0" hangingPunct="1">
              <a:buAutoNum type="arabicParenR"/>
            </a:pPr>
            <a:r>
              <a:rPr lang="en-US" sz="1200" kern="1200" dirty="0">
                <a:solidFill>
                  <a:schemeClr val="tx1"/>
                </a:solidFill>
                <a:latin typeface="+mn-lt"/>
                <a:ea typeface="+mn-ea"/>
                <a:cs typeface="+mn-cs"/>
              </a:rPr>
              <a:t>Math operations</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dirty="0">
                <a:solidFill>
                  <a:schemeClr val="tx1"/>
                </a:solidFill>
                <a:latin typeface="+mn-lt"/>
                <a:ea typeface="+mn-ea"/>
                <a:cs typeface="+mn-cs"/>
              </a:rPr>
              <a:t>Unit conversions</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dirty="0">
                <a:solidFill>
                  <a:schemeClr val="tx1"/>
                </a:solidFill>
                <a:latin typeface="+mn-lt"/>
                <a:ea typeface="+mn-ea"/>
                <a:cs typeface="+mn-cs"/>
              </a:rPr>
              <a:t>Money and unit conversions</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dirty="0">
                <a:solidFill>
                  <a:schemeClr val="tx1"/>
                </a:solidFill>
                <a:latin typeface="+mn-lt"/>
                <a:ea typeface="+mn-ea"/>
                <a:cs typeface="+mn-cs"/>
              </a:rPr>
              <a:t>Places nearby</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kern="1200" dirty="0">
                <a:solidFill>
                  <a:schemeClr val="tx1"/>
                </a:solidFill>
                <a:latin typeface="+mn-lt"/>
                <a:ea typeface="+mn-ea"/>
                <a:cs typeface="+mn-cs"/>
              </a:rPr>
              <a:t>Current whether </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https://www.lifehack.org/articles/technology/20-tips-use-google-search-efficiently.html</a:t>
            </a:r>
          </a:p>
        </p:txBody>
      </p:sp>
      <p:sp>
        <p:nvSpPr>
          <p:cNvPr id="4" name="Slide Number Placeholder 3"/>
          <p:cNvSpPr>
            <a:spLocks noGrp="1"/>
          </p:cNvSpPr>
          <p:nvPr>
            <p:ph type="sldNum" sz="quarter" idx="10"/>
          </p:nvPr>
        </p:nvSpPr>
        <p:spPr/>
        <p:txBody>
          <a:bodyPr/>
          <a:lstStyle/>
          <a:p>
            <a:fld id="{595D0871-5AD0-4670-BDA8-FBE649F625DD}" type="slidenum">
              <a:rPr lang="he-IL" smtClean="0"/>
              <a:t>6</a:t>
            </a:fld>
            <a:endParaRPr lang="he-IL"/>
          </a:p>
        </p:txBody>
      </p:sp>
    </p:spTree>
    <p:extLst>
      <p:ext uri="{BB962C8B-B14F-4D97-AF65-F5344CB8AC3E}">
        <p14:creationId xmlns:p14="http://schemas.microsoft.com/office/powerpoint/2010/main" val="746211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r>
              <a:rPr lang="en-US" sz="1200" dirty="0">
                <a:solidFill>
                  <a:schemeClr val="bg1"/>
                </a:solidFill>
                <a:latin typeface="Roboto Slab Light"/>
                <a:cs typeface="Roboto Slab Light"/>
              </a:rPr>
              <a:t>Instant </a:t>
            </a:r>
            <a:r>
              <a:rPr lang="en-US" sz="1200" dirty="0">
                <a:solidFill>
                  <a:schemeClr val="bg1"/>
                </a:solidFill>
                <a:latin typeface="Roboto Slab Bold"/>
                <a:cs typeface="Roboto Slab Bold"/>
              </a:rPr>
              <a:t>Speed</a:t>
            </a:r>
            <a:r>
              <a:rPr lang="en-US" sz="1200" dirty="0">
                <a:solidFill>
                  <a:schemeClr val="bg1"/>
                </a:solidFill>
                <a:latin typeface="Roboto Slab Light"/>
                <a:cs typeface="Roboto Slab Light"/>
              </a:rPr>
              <a:t> = </a:t>
            </a:r>
            <a:r>
              <a:rPr lang="en-US" sz="1200" dirty="0">
                <a:solidFill>
                  <a:schemeClr val="bg1"/>
                </a:solidFill>
                <a:latin typeface="Roboto Slab Bold"/>
                <a:cs typeface="Roboto Slab Bold"/>
              </a:rPr>
              <a:t>Simpler</a:t>
            </a:r>
            <a:r>
              <a:rPr lang="en-US" sz="1200" dirty="0">
                <a:solidFill>
                  <a:schemeClr val="bg1"/>
                </a:solidFill>
                <a:latin typeface="Roboto Slab Light"/>
                <a:cs typeface="Roboto Slab Light"/>
              </a:rPr>
              <a:t> UI</a:t>
            </a:r>
          </a:p>
          <a:p>
            <a:pPr marL="228600" indent="-228600" algn="l" rtl="0">
              <a:buAutoNum type="arabicParenR"/>
            </a:pPr>
            <a:endParaRPr lang="en-US" sz="1200" dirty="0">
              <a:solidFill>
                <a:schemeClr val="bg1"/>
              </a:solidFill>
              <a:latin typeface="Roboto Slab Light"/>
              <a:cs typeface="Roboto Slab Light"/>
            </a:endParaRP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dirty="0">
                <a:solidFill>
                  <a:schemeClr val="bg1"/>
                </a:solidFill>
                <a:latin typeface="Roboto Slab Light"/>
              </a:rPr>
              <a:t>Customer will not ask </a:t>
            </a:r>
            <a:r>
              <a:rPr lang="en-US" sz="1200" i="1" dirty="0">
                <a:solidFill>
                  <a:schemeClr val="bg1"/>
                </a:solidFill>
                <a:latin typeface="Roboto Italic"/>
                <a:cs typeface="Roboto Italic"/>
              </a:rPr>
              <a:t>“</a:t>
            </a:r>
            <a:r>
              <a:rPr lang="en-US" sz="1200" dirty="0">
                <a:solidFill>
                  <a:schemeClr val="bg1"/>
                </a:solidFill>
                <a:latin typeface="Roboto Italic"/>
                <a:cs typeface="Roboto Italic"/>
              </a:rPr>
              <a:t>Can you add the edit button on the main project list page? It will be faster to edit projects this way</a:t>
            </a:r>
            <a:r>
              <a:rPr lang="en-US" sz="1200" i="1" dirty="0">
                <a:solidFill>
                  <a:schemeClr val="bg1"/>
                </a:solidFill>
                <a:latin typeface="Roboto Slab Light"/>
                <a:cs typeface="Roboto Slab Light"/>
              </a:rPr>
              <a:t>”</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US" sz="1200" dirty="0">
                <a:solidFill>
                  <a:schemeClr val="bg1"/>
                </a:solidFill>
                <a:latin typeface="Roboto Regular"/>
                <a:cs typeface="Roboto Regular"/>
              </a:rPr>
              <a:t>When your UI is </a:t>
            </a:r>
            <a:r>
              <a:rPr lang="en-US" sz="1200" b="1" dirty="0">
                <a:solidFill>
                  <a:schemeClr val="bg1"/>
                </a:solidFill>
                <a:latin typeface="Roboto Regular"/>
                <a:cs typeface="Roboto Regular"/>
              </a:rPr>
              <a:t>slow</a:t>
            </a:r>
            <a:r>
              <a:rPr lang="en-US" sz="1200" dirty="0">
                <a:solidFill>
                  <a:schemeClr val="bg1"/>
                </a:solidFill>
                <a:latin typeface="Roboto Regular"/>
                <a:cs typeface="Roboto Regular"/>
              </a:rPr>
              <a:t> users will ask you for features that will make your UI more </a:t>
            </a:r>
            <a:r>
              <a:rPr lang="en-US" sz="1200" b="1" dirty="0">
                <a:solidFill>
                  <a:schemeClr val="bg1"/>
                </a:solidFill>
                <a:latin typeface="Roboto Regular"/>
                <a:cs typeface="Roboto Regular"/>
              </a:rPr>
              <a:t>condensed.</a:t>
            </a:r>
            <a:endParaRPr lang="en-US" sz="1200" dirty="0">
              <a:solidFill>
                <a:schemeClr val="bg1"/>
              </a:solidFill>
              <a:latin typeface="Roboto Regular"/>
              <a:cs typeface="Roboto Regular"/>
            </a:endParaRP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endParaRPr lang="en-US" sz="1200" i="1" dirty="0">
              <a:solidFill>
                <a:schemeClr val="bg1"/>
              </a:solidFill>
              <a:latin typeface="Roboto Slab Light"/>
              <a:cs typeface="Roboto Slab Light"/>
            </a:endParaRPr>
          </a:p>
          <a:p>
            <a:pPr marL="228600" indent="-228600" algn="l" rtl="0">
              <a:buAutoNum type="arabicParenR"/>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7</a:t>
            </a:fld>
            <a:endParaRPr lang="he-IL"/>
          </a:p>
        </p:txBody>
      </p:sp>
    </p:spTree>
    <p:extLst>
      <p:ext uri="{BB962C8B-B14F-4D97-AF65-F5344CB8AC3E}">
        <p14:creationId xmlns:p14="http://schemas.microsoft.com/office/powerpoint/2010/main" val="6508598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lgn="l" rtl="0">
              <a:buAutoNum type="arabicParenR"/>
            </a:pPr>
            <a:r>
              <a:rPr lang="en-US" baseline="0" dirty="0"/>
              <a:t>Invest in speed It’s one of the best things to spend your time on. Because great feature will effect / serve 10% of users but high performance will effect/serve 100% and will give high value</a:t>
            </a:r>
          </a:p>
          <a:p>
            <a:pPr marL="228600" indent="-228600" algn="l" rtl="0">
              <a:buAutoNum type="arabicParenR"/>
            </a:pPr>
            <a:endParaRPr lang="en-US" baseline="0" dirty="0"/>
          </a:p>
          <a:p>
            <a:pPr marL="228600" indent="-228600" algn="l" rtl="0">
              <a:buAutoNum type="arabicParenR"/>
            </a:pPr>
            <a:endParaRPr lang="en-US" dirty="0"/>
          </a:p>
        </p:txBody>
      </p:sp>
      <p:sp>
        <p:nvSpPr>
          <p:cNvPr id="4" name="Slide Number Placeholder 3"/>
          <p:cNvSpPr>
            <a:spLocks noGrp="1"/>
          </p:cNvSpPr>
          <p:nvPr>
            <p:ph type="sldNum" sz="quarter" idx="10"/>
          </p:nvPr>
        </p:nvSpPr>
        <p:spPr/>
        <p:txBody>
          <a:bodyPr/>
          <a:lstStyle/>
          <a:p>
            <a:fld id="{595D0871-5AD0-4670-BDA8-FBE649F625DD}" type="slidenum">
              <a:rPr lang="he-IL" smtClean="0"/>
              <a:t>8</a:t>
            </a:fld>
            <a:endParaRPr lang="he-IL"/>
          </a:p>
        </p:txBody>
      </p:sp>
    </p:spTree>
    <p:extLst>
      <p:ext uri="{BB962C8B-B14F-4D97-AF65-F5344CB8AC3E}">
        <p14:creationId xmlns:p14="http://schemas.microsoft.com/office/powerpoint/2010/main" val="13509594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indent="0" algn="l" rtl="0">
              <a:buNone/>
            </a:pPr>
            <a:r>
              <a:rPr lang="en-US" sz="1200" dirty="0">
                <a:solidFill>
                  <a:srgbClr val="FFFFFF"/>
                </a:solidFill>
                <a:latin typeface="Roboto Slab Regular"/>
                <a:cs typeface="Roboto Slab Regular"/>
              </a:rPr>
              <a:t>Why speed is something </a:t>
            </a:r>
            <a:r>
              <a:rPr lang="en-US" sz="1200" dirty="0">
                <a:solidFill>
                  <a:srgbClr val="FFFFFF"/>
                </a:solidFill>
                <a:latin typeface="Roboto Slab Regular"/>
                <a:cs typeface="Roboto Slab Light"/>
              </a:rPr>
              <a:t>developers/Scrum </a:t>
            </a:r>
            <a:r>
              <a:rPr lang="en-US" sz="1200" dirty="0" err="1">
                <a:solidFill>
                  <a:srgbClr val="FFFFFF"/>
                </a:solidFill>
                <a:latin typeface="Roboto Slab Regular"/>
                <a:cs typeface="Roboto Slab Light"/>
              </a:rPr>
              <a:t>memebers</a:t>
            </a:r>
            <a:r>
              <a:rPr lang="en-US" sz="1200" dirty="0">
                <a:solidFill>
                  <a:srgbClr val="FFFFFF"/>
                </a:solidFill>
                <a:latin typeface="Roboto Slab Regular"/>
                <a:cs typeface="Roboto Slab Light"/>
              </a:rPr>
              <a:t> </a:t>
            </a:r>
            <a:r>
              <a:rPr lang="en-US" sz="1200" dirty="0">
                <a:solidFill>
                  <a:srgbClr val="FFFFFF"/>
                </a:solidFill>
                <a:latin typeface="Roboto Slab Regular"/>
                <a:cs typeface="Roboto Slab Regular"/>
              </a:rPr>
              <a:t>should be in charge of (and not product/marketing)?</a:t>
            </a:r>
          </a:p>
          <a:p>
            <a:pPr marL="0" indent="0" algn="l" rtl="0">
              <a:buNone/>
            </a:pPr>
            <a:endParaRPr lang="en-US" sz="1200" dirty="0">
              <a:solidFill>
                <a:srgbClr val="FFFFFF"/>
              </a:solidFill>
              <a:latin typeface="Roboto Slab Regular"/>
              <a:cs typeface="Roboto Slab Light"/>
            </a:endParaRPr>
          </a:p>
          <a:p>
            <a:pPr marL="0" indent="0" algn="l" rtl="0">
              <a:buNone/>
            </a:pPr>
            <a:r>
              <a:rPr lang="en-US" sz="1200" dirty="0">
                <a:solidFill>
                  <a:srgbClr val="FFFFFF"/>
                </a:solidFill>
                <a:latin typeface="Roboto Slab Regular"/>
                <a:cs typeface="Roboto Slab Light"/>
              </a:rPr>
              <a:t>Because only developers/Scrum </a:t>
            </a:r>
            <a:r>
              <a:rPr lang="en-US" sz="1200" dirty="0" err="1">
                <a:solidFill>
                  <a:srgbClr val="FFFFFF"/>
                </a:solidFill>
                <a:latin typeface="Roboto Slab Regular"/>
                <a:cs typeface="Roboto Slab Light"/>
              </a:rPr>
              <a:t>memebers</a:t>
            </a:r>
            <a:r>
              <a:rPr lang="en-US" sz="1200" baseline="0" dirty="0">
                <a:solidFill>
                  <a:srgbClr val="FFFFFF"/>
                </a:solidFill>
                <a:latin typeface="Roboto Slab Regular"/>
                <a:cs typeface="Roboto Slab Light"/>
              </a:rPr>
              <a:t> understand the architecture of the system/product and know when/where we can improve it</a:t>
            </a:r>
            <a:endParaRPr lang="en-US" sz="1200" i="1" dirty="0">
              <a:solidFill>
                <a:schemeClr val="bg1"/>
              </a:solidFill>
              <a:latin typeface="Roboto Slab Light"/>
              <a:cs typeface="Roboto Slab Light"/>
            </a:endParaRPr>
          </a:p>
          <a:p>
            <a:pPr marL="228600" indent="-228600" algn="l" rtl="0">
              <a:buAutoNum type="arabicParenR"/>
            </a:pPr>
            <a:endParaRPr lang="he-IL" dirty="0"/>
          </a:p>
        </p:txBody>
      </p:sp>
      <p:sp>
        <p:nvSpPr>
          <p:cNvPr id="4" name="מציין מיקום של מספר שקופית 3"/>
          <p:cNvSpPr>
            <a:spLocks noGrp="1"/>
          </p:cNvSpPr>
          <p:nvPr>
            <p:ph type="sldNum" sz="quarter" idx="10"/>
          </p:nvPr>
        </p:nvSpPr>
        <p:spPr/>
        <p:txBody>
          <a:bodyPr/>
          <a:lstStyle/>
          <a:p>
            <a:fld id="{595D0871-5AD0-4670-BDA8-FBE649F625DD}" type="slidenum">
              <a:rPr lang="he-IL" smtClean="0"/>
              <a:t>9</a:t>
            </a:fld>
            <a:endParaRPr lang="he-IL"/>
          </a:p>
        </p:txBody>
      </p:sp>
    </p:spTree>
    <p:extLst>
      <p:ext uri="{BB962C8B-B14F-4D97-AF65-F5344CB8AC3E}">
        <p14:creationId xmlns:p14="http://schemas.microsoft.com/office/powerpoint/2010/main" val="3833322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p:cNvSpPr>
            <a:spLocks noGrp="1"/>
          </p:cNvSpPr>
          <p:nvPr>
            <p:ph type="dt" sz="half" idx="10"/>
          </p:nvPr>
        </p:nvSpPr>
        <p:spPr/>
        <p:txBody>
          <a:bodyPr/>
          <a:lstStyle/>
          <a:p>
            <a:fld id="{F472E424-CC75-4448-A1B5-6FCA6BFEE599}" type="datetimeFigureOut">
              <a:rPr lang="he-IL" smtClean="0"/>
              <a:t>כ'/תמוז/תשע"ט</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7AF2053-6DFD-4FC5-8358-EAC2FCAF6FFC}" type="slidenum">
              <a:rPr lang="he-IL" smtClean="0"/>
              <a:t>‹#›</a:t>
            </a:fld>
            <a:endParaRPr lang="he-IL"/>
          </a:p>
        </p:txBody>
      </p:sp>
    </p:spTree>
    <p:extLst>
      <p:ext uri="{BB962C8B-B14F-4D97-AF65-F5344CB8AC3E}">
        <p14:creationId xmlns:p14="http://schemas.microsoft.com/office/powerpoint/2010/main" val="4267516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p:cNvSpPr>
            <a:spLocks noGrp="1"/>
          </p:cNvSpPr>
          <p:nvPr>
            <p:ph type="dt" sz="half" idx="10"/>
          </p:nvPr>
        </p:nvSpPr>
        <p:spPr/>
        <p:txBody>
          <a:bodyPr/>
          <a:lstStyle/>
          <a:p>
            <a:fld id="{F472E424-CC75-4448-A1B5-6FCA6BFEE599}" type="datetimeFigureOut">
              <a:rPr lang="he-IL" smtClean="0"/>
              <a:t>כ'/תמוז/תשע"ט</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7AF2053-6DFD-4FC5-8358-EAC2FCAF6FFC}" type="slidenum">
              <a:rPr lang="he-IL" smtClean="0"/>
              <a:t>‹#›</a:t>
            </a:fld>
            <a:endParaRPr lang="he-IL"/>
          </a:p>
        </p:txBody>
      </p:sp>
    </p:spTree>
    <p:extLst>
      <p:ext uri="{BB962C8B-B14F-4D97-AF65-F5344CB8AC3E}">
        <p14:creationId xmlns:p14="http://schemas.microsoft.com/office/powerpoint/2010/main" val="28806272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p:cNvSpPr>
            <a:spLocks noGrp="1"/>
          </p:cNvSpPr>
          <p:nvPr>
            <p:ph type="dt" sz="half" idx="10"/>
          </p:nvPr>
        </p:nvSpPr>
        <p:spPr/>
        <p:txBody>
          <a:bodyPr/>
          <a:lstStyle/>
          <a:p>
            <a:fld id="{F472E424-CC75-4448-A1B5-6FCA6BFEE599}" type="datetimeFigureOut">
              <a:rPr lang="he-IL" smtClean="0"/>
              <a:t>כ'/תמוז/תשע"ט</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7AF2053-6DFD-4FC5-8358-EAC2FCAF6FFC}" type="slidenum">
              <a:rPr lang="he-IL" smtClean="0"/>
              <a:t>‹#›</a:t>
            </a:fld>
            <a:endParaRPr lang="he-IL"/>
          </a:p>
        </p:txBody>
      </p:sp>
    </p:spTree>
    <p:extLst>
      <p:ext uri="{BB962C8B-B14F-4D97-AF65-F5344CB8AC3E}">
        <p14:creationId xmlns:p14="http://schemas.microsoft.com/office/powerpoint/2010/main" val="2435260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he-IL"/>
              <a:t>לחץ כדי לערוך סגנון כותרת של תבנית בסיס</a:t>
            </a:r>
          </a:p>
        </p:txBody>
      </p:sp>
      <p:sp>
        <p:nvSpPr>
          <p:cNvPr id="3" name="מציין מיקום תוכן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p:cNvSpPr>
            <a:spLocks noGrp="1"/>
          </p:cNvSpPr>
          <p:nvPr>
            <p:ph type="dt" sz="half" idx="10"/>
          </p:nvPr>
        </p:nvSpPr>
        <p:spPr/>
        <p:txBody>
          <a:bodyPr/>
          <a:lstStyle/>
          <a:p>
            <a:fld id="{F472E424-CC75-4448-A1B5-6FCA6BFEE599}" type="datetimeFigureOut">
              <a:rPr lang="he-IL" smtClean="0"/>
              <a:t>כ'/תמוז/תשע"ט</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7AF2053-6DFD-4FC5-8358-EAC2FCAF6FFC}" type="slidenum">
              <a:rPr lang="he-IL" smtClean="0"/>
              <a:t>‹#›</a:t>
            </a:fld>
            <a:endParaRPr lang="he-IL"/>
          </a:p>
        </p:txBody>
      </p:sp>
    </p:spTree>
    <p:extLst>
      <p:ext uri="{BB962C8B-B14F-4D97-AF65-F5344CB8AC3E}">
        <p14:creationId xmlns:p14="http://schemas.microsoft.com/office/powerpoint/2010/main" val="823173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p:cNvSpPr>
            <a:spLocks noGrp="1"/>
          </p:cNvSpPr>
          <p:nvPr>
            <p:ph type="dt" sz="half" idx="10"/>
          </p:nvPr>
        </p:nvSpPr>
        <p:spPr/>
        <p:txBody>
          <a:bodyPr/>
          <a:lstStyle/>
          <a:p>
            <a:fld id="{F472E424-CC75-4448-A1B5-6FCA6BFEE599}" type="datetimeFigureOut">
              <a:rPr lang="he-IL" smtClean="0"/>
              <a:t>כ'/תמוז/תשע"ט</a:t>
            </a:fld>
            <a:endParaRPr lang="he-IL"/>
          </a:p>
        </p:txBody>
      </p:sp>
      <p:sp>
        <p:nvSpPr>
          <p:cNvPr id="5" name="מציין מיקום של כותרת תחתונה 4"/>
          <p:cNvSpPr>
            <a:spLocks noGrp="1"/>
          </p:cNvSpPr>
          <p:nvPr>
            <p:ph type="ftr" sz="quarter" idx="11"/>
          </p:nvPr>
        </p:nvSpPr>
        <p:spPr/>
        <p:txBody>
          <a:bodyPr/>
          <a:lstStyle/>
          <a:p>
            <a:endParaRPr lang="he-IL"/>
          </a:p>
        </p:txBody>
      </p:sp>
      <p:sp>
        <p:nvSpPr>
          <p:cNvPr id="6" name="מציין מיקום של מספר שקופית 5"/>
          <p:cNvSpPr>
            <a:spLocks noGrp="1"/>
          </p:cNvSpPr>
          <p:nvPr>
            <p:ph type="sldNum" sz="quarter" idx="12"/>
          </p:nvPr>
        </p:nvSpPr>
        <p:spPr/>
        <p:txBody>
          <a:bodyPr/>
          <a:lstStyle/>
          <a:p>
            <a:fld id="{D7AF2053-6DFD-4FC5-8358-EAC2FCAF6FFC}" type="slidenum">
              <a:rPr lang="he-IL" smtClean="0"/>
              <a:t>‹#›</a:t>
            </a:fld>
            <a:endParaRPr lang="he-IL"/>
          </a:p>
        </p:txBody>
      </p:sp>
    </p:spTree>
    <p:extLst>
      <p:ext uri="{BB962C8B-B14F-4D97-AF65-F5344CB8AC3E}">
        <p14:creationId xmlns:p14="http://schemas.microsoft.com/office/powerpoint/2010/main" val="203523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he-IL"/>
              <a:t>לחץ כדי לערוך סגנון כותרת של תבנית בסיס</a:t>
            </a:r>
          </a:p>
        </p:txBody>
      </p:sp>
      <p:sp>
        <p:nvSpPr>
          <p:cNvPr id="3" name="מציין מיקום תוכן 2"/>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p:cNvSpPr>
            <a:spLocks noGrp="1"/>
          </p:cNvSpPr>
          <p:nvPr>
            <p:ph type="dt" sz="half" idx="10"/>
          </p:nvPr>
        </p:nvSpPr>
        <p:spPr/>
        <p:txBody>
          <a:bodyPr/>
          <a:lstStyle/>
          <a:p>
            <a:fld id="{F472E424-CC75-4448-A1B5-6FCA6BFEE599}" type="datetimeFigureOut">
              <a:rPr lang="he-IL" smtClean="0"/>
              <a:t>כ'/תמוז/תשע"ט</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p:txBody>
          <a:bodyPr/>
          <a:lstStyle/>
          <a:p>
            <a:fld id="{D7AF2053-6DFD-4FC5-8358-EAC2FCAF6FFC}" type="slidenum">
              <a:rPr lang="he-IL" smtClean="0"/>
              <a:t>‹#›</a:t>
            </a:fld>
            <a:endParaRPr lang="he-IL"/>
          </a:p>
        </p:txBody>
      </p:sp>
    </p:spTree>
    <p:extLst>
      <p:ext uri="{BB962C8B-B14F-4D97-AF65-F5344CB8AC3E}">
        <p14:creationId xmlns:p14="http://schemas.microsoft.com/office/powerpoint/2010/main" val="19820177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p:cNvSpPr>
            <a:spLocks noGrp="1"/>
          </p:cNvSpPr>
          <p:nvPr>
            <p:ph type="dt" sz="half" idx="10"/>
          </p:nvPr>
        </p:nvSpPr>
        <p:spPr/>
        <p:txBody>
          <a:bodyPr/>
          <a:lstStyle/>
          <a:p>
            <a:fld id="{F472E424-CC75-4448-A1B5-6FCA6BFEE599}" type="datetimeFigureOut">
              <a:rPr lang="he-IL" smtClean="0"/>
              <a:t>כ'/תמוז/תשע"ט</a:t>
            </a:fld>
            <a:endParaRPr lang="he-IL"/>
          </a:p>
        </p:txBody>
      </p:sp>
      <p:sp>
        <p:nvSpPr>
          <p:cNvPr id="8" name="מציין מיקום של כותרת תחתונה 7"/>
          <p:cNvSpPr>
            <a:spLocks noGrp="1"/>
          </p:cNvSpPr>
          <p:nvPr>
            <p:ph type="ftr" sz="quarter" idx="11"/>
          </p:nvPr>
        </p:nvSpPr>
        <p:spPr/>
        <p:txBody>
          <a:bodyPr/>
          <a:lstStyle/>
          <a:p>
            <a:endParaRPr lang="he-IL"/>
          </a:p>
        </p:txBody>
      </p:sp>
      <p:sp>
        <p:nvSpPr>
          <p:cNvPr id="9" name="מציין מיקום של מספר שקופית 8"/>
          <p:cNvSpPr>
            <a:spLocks noGrp="1"/>
          </p:cNvSpPr>
          <p:nvPr>
            <p:ph type="sldNum" sz="quarter" idx="12"/>
          </p:nvPr>
        </p:nvSpPr>
        <p:spPr/>
        <p:txBody>
          <a:bodyPr/>
          <a:lstStyle/>
          <a:p>
            <a:fld id="{D7AF2053-6DFD-4FC5-8358-EAC2FCAF6FFC}" type="slidenum">
              <a:rPr lang="he-IL" smtClean="0"/>
              <a:t>‹#›</a:t>
            </a:fld>
            <a:endParaRPr lang="he-IL"/>
          </a:p>
        </p:txBody>
      </p:sp>
    </p:spTree>
    <p:extLst>
      <p:ext uri="{BB962C8B-B14F-4D97-AF65-F5344CB8AC3E}">
        <p14:creationId xmlns:p14="http://schemas.microsoft.com/office/powerpoint/2010/main" val="2797240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p:cNvSpPr>
            <a:spLocks noGrp="1"/>
          </p:cNvSpPr>
          <p:nvPr>
            <p:ph type="dt" sz="half" idx="10"/>
          </p:nvPr>
        </p:nvSpPr>
        <p:spPr/>
        <p:txBody>
          <a:bodyPr/>
          <a:lstStyle/>
          <a:p>
            <a:fld id="{F472E424-CC75-4448-A1B5-6FCA6BFEE599}" type="datetimeFigureOut">
              <a:rPr lang="he-IL" smtClean="0"/>
              <a:t>כ'/תמוז/תשע"ט</a:t>
            </a:fld>
            <a:endParaRPr lang="he-IL"/>
          </a:p>
        </p:txBody>
      </p:sp>
      <p:sp>
        <p:nvSpPr>
          <p:cNvPr id="4" name="מציין מיקום של כותרת תחתונה 3"/>
          <p:cNvSpPr>
            <a:spLocks noGrp="1"/>
          </p:cNvSpPr>
          <p:nvPr>
            <p:ph type="ftr" sz="quarter" idx="11"/>
          </p:nvPr>
        </p:nvSpPr>
        <p:spPr/>
        <p:txBody>
          <a:bodyPr/>
          <a:lstStyle/>
          <a:p>
            <a:endParaRPr lang="he-IL"/>
          </a:p>
        </p:txBody>
      </p:sp>
      <p:sp>
        <p:nvSpPr>
          <p:cNvPr id="5" name="מציין מיקום של מספר שקופית 4"/>
          <p:cNvSpPr>
            <a:spLocks noGrp="1"/>
          </p:cNvSpPr>
          <p:nvPr>
            <p:ph type="sldNum" sz="quarter" idx="12"/>
          </p:nvPr>
        </p:nvSpPr>
        <p:spPr/>
        <p:txBody>
          <a:bodyPr/>
          <a:lstStyle/>
          <a:p>
            <a:fld id="{D7AF2053-6DFD-4FC5-8358-EAC2FCAF6FFC}" type="slidenum">
              <a:rPr lang="he-IL" smtClean="0"/>
              <a:t>‹#›</a:t>
            </a:fld>
            <a:endParaRPr lang="he-IL"/>
          </a:p>
        </p:txBody>
      </p:sp>
    </p:spTree>
    <p:extLst>
      <p:ext uri="{BB962C8B-B14F-4D97-AF65-F5344CB8AC3E}">
        <p14:creationId xmlns:p14="http://schemas.microsoft.com/office/powerpoint/2010/main" val="61624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p:cNvSpPr>
            <a:spLocks noGrp="1"/>
          </p:cNvSpPr>
          <p:nvPr>
            <p:ph type="dt" sz="half" idx="10"/>
          </p:nvPr>
        </p:nvSpPr>
        <p:spPr/>
        <p:txBody>
          <a:bodyPr/>
          <a:lstStyle/>
          <a:p>
            <a:fld id="{F472E424-CC75-4448-A1B5-6FCA6BFEE599}" type="datetimeFigureOut">
              <a:rPr lang="he-IL" smtClean="0"/>
              <a:t>כ'/תמוז/תשע"ט</a:t>
            </a:fld>
            <a:endParaRPr lang="he-IL"/>
          </a:p>
        </p:txBody>
      </p:sp>
      <p:sp>
        <p:nvSpPr>
          <p:cNvPr id="3" name="מציין מיקום של כותרת תחתונה 2"/>
          <p:cNvSpPr>
            <a:spLocks noGrp="1"/>
          </p:cNvSpPr>
          <p:nvPr>
            <p:ph type="ftr" sz="quarter" idx="11"/>
          </p:nvPr>
        </p:nvSpPr>
        <p:spPr/>
        <p:txBody>
          <a:bodyPr/>
          <a:lstStyle/>
          <a:p>
            <a:endParaRPr lang="he-IL"/>
          </a:p>
        </p:txBody>
      </p:sp>
      <p:sp>
        <p:nvSpPr>
          <p:cNvPr id="4" name="מציין מיקום של מספר שקופית 3"/>
          <p:cNvSpPr>
            <a:spLocks noGrp="1"/>
          </p:cNvSpPr>
          <p:nvPr>
            <p:ph type="sldNum" sz="quarter" idx="12"/>
          </p:nvPr>
        </p:nvSpPr>
        <p:spPr/>
        <p:txBody>
          <a:bodyPr/>
          <a:lstStyle/>
          <a:p>
            <a:fld id="{D7AF2053-6DFD-4FC5-8358-EAC2FCAF6FFC}" type="slidenum">
              <a:rPr lang="he-IL" smtClean="0"/>
              <a:t>‹#›</a:t>
            </a:fld>
            <a:endParaRPr lang="he-IL"/>
          </a:p>
        </p:txBody>
      </p:sp>
    </p:spTree>
    <p:extLst>
      <p:ext uri="{BB962C8B-B14F-4D97-AF65-F5344CB8AC3E}">
        <p14:creationId xmlns:p14="http://schemas.microsoft.com/office/powerpoint/2010/main" val="707292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p:cNvSpPr>
            <a:spLocks noGrp="1"/>
          </p:cNvSpPr>
          <p:nvPr>
            <p:ph type="dt" sz="half" idx="10"/>
          </p:nvPr>
        </p:nvSpPr>
        <p:spPr/>
        <p:txBody>
          <a:bodyPr/>
          <a:lstStyle/>
          <a:p>
            <a:fld id="{F472E424-CC75-4448-A1B5-6FCA6BFEE599}" type="datetimeFigureOut">
              <a:rPr lang="he-IL" smtClean="0"/>
              <a:t>כ'/תמוז/תשע"ט</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p:txBody>
          <a:bodyPr/>
          <a:lstStyle/>
          <a:p>
            <a:fld id="{D7AF2053-6DFD-4FC5-8358-EAC2FCAF6FFC}" type="slidenum">
              <a:rPr lang="he-IL" smtClean="0"/>
              <a:t>‹#›</a:t>
            </a:fld>
            <a:endParaRPr lang="he-IL"/>
          </a:p>
        </p:txBody>
      </p:sp>
    </p:spTree>
    <p:extLst>
      <p:ext uri="{BB962C8B-B14F-4D97-AF65-F5344CB8AC3E}">
        <p14:creationId xmlns:p14="http://schemas.microsoft.com/office/powerpoint/2010/main" val="7042037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p:cNvSpPr>
            <a:spLocks noGrp="1"/>
          </p:cNvSpPr>
          <p:nvPr>
            <p:ph type="dt" sz="half" idx="10"/>
          </p:nvPr>
        </p:nvSpPr>
        <p:spPr/>
        <p:txBody>
          <a:bodyPr/>
          <a:lstStyle/>
          <a:p>
            <a:fld id="{F472E424-CC75-4448-A1B5-6FCA6BFEE599}" type="datetimeFigureOut">
              <a:rPr lang="he-IL" smtClean="0"/>
              <a:t>כ'/תמוז/תשע"ט</a:t>
            </a:fld>
            <a:endParaRPr lang="he-IL"/>
          </a:p>
        </p:txBody>
      </p:sp>
      <p:sp>
        <p:nvSpPr>
          <p:cNvPr id="6" name="מציין מיקום של כותרת תחתונה 5"/>
          <p:cNvSpPr>
            <a:spLocks noGrp="1"/>
          </p:cNvSpPr>
          <p:nvPr>
            <p:ph type="ftr" sz="quarter" idx="11"/>
          </p:nvPr>
        </p:nvSpPr>
        <p:spPr/>
        <p:txBody>
          <a:bodyPr/>
          <a:lstStyle/>
          <a:p>
            <a:endParaRPr lang="he-IL"/>
          </a:p>
        </p:txBody>
      </p:sp>
      <p:sp>
        <p:nvSpPr>
          <p:cNvPr id="7" name="מציין מיקום של מספר שקופית 6"/>
          <p:cNvSpPr>
            <a:spLocks noGrp="1"/>
          </p:cNvSpPr>
          <p:nvPr>
            <p:ph type="sldNum" sz="quarter" idx="12"/>
          </p:nvPr>
        </p:nvSpPr>
        <p:spPr/>
        <p:txBody>
          <a:bodyPr/>
          <a:lstStyle/>
          <a:p>
            <a:fld id="{D7AF2053-6DFD-4FC5-8358-EAC2FCAF6FFC}" type="slidenum">
              <a:rPr lang="he-IL" smtClean="0"/>
              <a:t>‹#›</a:t>
            </a:fld>
            <a:endParaRPr lang="he-IL"/>
          </a:p>
        </p:txBody>
      </p:sp>
    </p:spTree>
    <p:extLst>
      <p:ext uri="{BB962C8B-B14F-4D97-AF65-F5344CB8AC3E}">
        <p14:creationId xmlns:p14="http://schemas.microsoft.com/office/powerpoint/2010/main" val="727982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F472E424-CC75-4448-A1B5-6FCA6BFEE599}" type="datetimeFigureOut">
              <a:rPr lang="he-IL" smtClean="0"/>
              <a:t>כ'/תמוז/תשע"ט</a:t>
            </a:fld>
            <a:endParaRPr lang="he-IL"/>
          </a:p>
        </p:txBody>
      </p:sp>
      <p:sp>
        <p:nvSpPr>
          <p:cNvPr id="5" name="מציין מיקום של כותרת תחתונה 4"/>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D7AF2053-6DFD-4FC5-8358-EAC2FCAF6FFC}" type="slidenum">
              <a:rPr lang="he-IL" smtClean="0"/>
              <a:t>‹#›</a:t>
            </a:fld>
            <a:endParaRPr lang="he-IL"/>
          </a:p>
        </p:txBody>
      </p:sp>
    </p:spTree>
    <p:extLst>
      <p:ext uri="{BB962C8B-B14F-4D97-AF65-F5344CB8AC3E}">
        <p14:creationId xmlns:p14="http://schemas.microsoft.com/office/powerpoint/2010/main" val="21091335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8.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4.gif"/><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1.emf"/><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2" name="כותרת 1"/>
          <p:cNvSpPr>
            <a:spLocks noGrp="1"/>
          </p:cNvSpPr>
          <p:nvPr>
            <p:ph type="ctrTitle"/>
          </p:nvPr>
        </p:nvSpPr>
        <p:spPr>
          <a:xfrm>
            <a:off x="0" y="1122362"/>
            <a:ext cx="12192000" cy="2801937"/>
          </a:xfrm>
        </p:spPr>
        <p:txBody>
          <a:bodyPr>
            <a:normAutofit/>
          </a:bodyPr>
          <a:lstStyle/>
          <a:p>
            <a:pPr>
              <a:lnSpc>
                <a:spcPct val="80000"/>
              </a:lnSpc>
            </a:pPr>
            <a:r>
              <a:rPr lang="en-US" sz="9600" dirty="0">
                <a:solidFill>
                  <a:schemeClr val="bg1"/>
                </a:solidFill>
                <a:latin typeface="+mn-lt"/>
              </a:rPr>
              <a:t>Optimistic Programing</a:t>
            </a:r>
          </a:p>
        </p:txBody>
      </p:sp>
      <p:sp>
        <p:nvSpPr>
          <p:cNvPr id="3" name="כותרת משנה 2"/>
          <p:cNvSpPr>
            <a:spLocks noGrp="1"/>
          </p:cNvSpPr>
          <p:nvPr>
            <p:ph type="subTitle" idx="1"/>
          </p:nvPr>
        </p:nvSpPr>
        <p:spPr>
          <a:xfrm>
            <a:off x="304800" y="4736572"/>
            <a:ext cx="9144000" cy="1655762"/>
          </a:xfrm>
        </p:spPr>
        <p:txBody>
          <a:bodyPr>
            <a:normAutofit/>
          </a:bodyPr>
          <a:lstStyle/>
          <a:p>
            <a:pPr algn="l" rtl="0"/>
            <a:r>
              <a:rPr lang="en-US" sz="2800" dirty="0">
                <a:solidFill>
                  <a:schemeClr val="bg1"/>
                </a:solidFill>
              </a:rPr>
              <a:t>Dan Nahari</a:t>
            </a:r>
          </a:p>
          <a:p>
            <a:pPr algn="l" rtl="0"/>
            <a:r>
              <a:rPr lang="en-US" sz="2800" dirty="0">
                <a:solidFill>
                  <a:schemeClr val="bg1"/>
                </a:solidFill>
              </a:rPr>
              <a:t>Phone: +972-54-599-4706</a:t>
            </a:r>
          </a:p>
          <a:p>
            <a:pPr algn="l" rtl="0"/>
            <a:r>
              <a:rPr lang="en-US" sz="2800" dirty="0">
                <a:solidFill>
                  <a:schemeClr val="bg1"/>
                </a:solidFill>
              </a:rPr>
              <a:t>Email: naharydan@gmail.com</a:t>
            </a:r>
            <a:endParaRPr lang="he-IL" sz="2800" dirty="0">
              <a:solidFill>
                <a:schemeClr val="bg1"/>
              </a:solidFill>
            </a:endParaRPr>
          </a:p>
        </p:txBody>
      </p:sp>
      <p:sp>
        <p:nvSpPr>
          <p:cNvPr id="4" name="TextBox 3"/>
          <p:cNvSpPr txBox="1"/>
          <p:nvPr/>
        </p:nvSpPr>
        <p:spPr>
          <a:xfrm>
            <a:off x="9825318" y="5469004"/>
            <a:ext cx="2069669" cy="923330"/>
          </a:xfrm>
          <a:prstGeom prst="rect">
            <a:avLst/>
          </a:prstGeom>
          <a:noFill/>
        </p:spPr>
        <p:txBody>
          <a:bodyPr wrap="none" rtlCol="0">
            <a:spAutoFit/>
          </a:bodyPr>
          <a:lstStyle/>
          <a:p>
            <a:pPr algn="l"/>
            <a:r>
              <a:rPr lang="en-US" dirty="0">
                <a:solidFill>
                  <a:schemeClr val="bg1"/>
                </a:solidFill>
              </a:rPr>
              <a:t>Based on:</a:t>
            </a:r>
          </a:p>
          <a:p>
            <a:pPr algn="l"/>
            <a:r>
              <a:rPr lang="en-US" dirty="0">
                <a:solidFill>
                  <a:schemeClr val="bg1"/>
                </a:solidFill>
              </a:rPr>
              <a:t>Boom Performance </a:t>
            </a:r>
          </a:p>
          <a:p>
            <a:pPr algn="l"/>
            <a:r>
              <a:rPr lang="en-US" dirty="0">
                <a:solidFill>
                  <a:schemeClr val="bg1"/>
                </a:solidFill>
              </a:rPr>
              <a:t>By </a:t>
            </a:r>
            <a:r>
              <a:rPr lang="en-US" dirty="0" err="1">
                <a:solidFill>
                  <a:schemeClr val="bg1"/>
                </a:solidFill>
              </a:rPr>
              <a:t>Eran</a:t>
            </a:r>
            <a:r>
              <a:rPr lang="en-US" dirty="0">
                <a:solidFill>
                  <a:schemeClr val="bg1"/>
                </a:solidFill>
              </a:rPr>
              <a:t> </a:t>
            </a:r>
            <a:r>
              <a:rPr lang="en-US" dirty="0" err="1">
                <a:solidFill>
                  <a:schemeClr val="bg1"/>
                </a:solidFill>
              </a:rPr>
              <a:t>Zinman</a:t>
            </a:r>
            <a:endParaRPr lang="en-US" dirty="0">
              <a:solidFill>
                <a:schemeClr val="bg1"/>
              </a:solidFill>
            </a:endParaRPr>
          </a:p>
        </p:txBody>
      </p:sp>
    </p:spTree>
    <p:extLst>
      <p:ext uri="{BB962C8B-B14F-4D97-AF65-F5344CB8AC3E}">
        <p14:creationId xmlns:p14="http://schemas.microsoft.com/office/powerpoint/2010/main" val="704819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70100" y="-21176"/>
            <a:ext cx="8013700" cy="6867699"/>
          </a:xfrm>
          <a:prstGeom prst="rect">
            <a:avLst/>
          </a:prstGeom>
        </p:spPr>
      </p:pic>
    </p:spTree>
    <p:extLst>
      <p:ext uri="{BB962C8B-B14F-4D97-AF65-F5344CB8AC3E}">
        <p14:creationId xmlns:p14="http://schemas.microsoft.com/office/powerpoint/2010/main" val="3032684237"/>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כותרת 1"/>
          <p:cNvSpPr txBox="1">
            <a:spLocks/>
          </p:cNvSpPr>
          <p:nvPr/>
        </p:nvSpPr>
        <p:spPr>
          <a:xfrm>
            <a:off x="0" y="2125663"/>
            <a:ext cx="12192000" cy="2387600"/>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0000"/>
              </a:lnSpc>
            </a:pPr>
            <a:r>
              <a:rPr lang="en-US" sz="11500" dirty="0">
                <a:solidFill>
                  <a:schemeClr val="bg1"/>
                </a:solidFill>
                <a:latin typeface="+mn-lt"/>
                <a:cs typeface="Roboto Slab Bold"/>
              </a:rPr>
              <a:t>Initial App Loading</a:t>
            </a:r>
            <a:endParaRPr lang="en-US" sz="11500" dirty="0">
              <a:solidFill>
                <a:schemeClr val="bg1"/>
              </a:solidFill>
              <a:latin typeface="+mn-lt"/>
              <a:cs typeface="Roboto Slab Light"/>
            </a:endParaRPr>
          </a:p>
        </p:txBody>
      </p:sp>
    </p:spTree>
    <p:extLst>
      <p:ext uri="{BB962C8B-B14F-4D97-AF65-F5344CB8AC3E}">
        <p14:creationId xmlns:p14="http://schemas.microsoft.com/office/powerpoint/2010/main" val="2858230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כותרת 1"/>
          <p:cNvSpPr txBox="1">
            <a:spLocks/>
          </p:cNvSpPr>
          <p:nvPr/>
        </p:nvSpPr>
        <p:spPr>
          <a:xfrm>
            <a:off x="0" y="17463"/>
            <a:ext cx="12192000" cy="1455737"/>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0000"/>
              </a:lnSpc>
            </a:pPr>
            <a:r>
              <a:rPr lang="en-US" sz="4800" b="1" dirty="0">
                <a:solidFill>
                  <a:schemeClr val="bg1"/>
                </a:solidFill>
                <a:latin typeface="+mn-lt"/>
                <a:cs typeface="Roboto Slab Bold"/>
              </a:rPr>
              <a:t>SSR</a:t>
            </a:r>
            <a:r>
              <a:rPr lang="en-US" sz="8800" b="1" dirty="0">
                <a:solidFill>
                  <a:schemeClr val="bg1"/>
                </a:solidFill>
                <a:latin typeface="+mn-lt"/>
                <a:cs typeface="Roboto Slab Bold"/>
              </a:rPr>
              <a:t> </a:t>
            </a:r>
            <a:r>
              <a:rPr lang="en-US" sz="4000" dirty="0">
                <a:solidFill>
                  <a:schemeClr val="bg1"/>
                </a:solidFill>
                <a:latin typeface="+mn-lt"/>
                <a:cs typeface="Roboto Slab Bold"/>
              </a:rPr>
              <a:t>(Server Side Rendering)</a:t>
            </a:r>
            <a:endParaRPr lang="en-US" sz="4000" dirty="0">
              <a:solidFill>
                <a:schemeClr val="bg1"/>
              </a:solidFill>
              <a:latin typeface="+mn-lt"/>
              <a:cs typeface="Roboto Slab Ligh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9104" y="1279338"/>
            <a:ext cx="8782050" cy="5353050"/>
          </a:xfrm>
          <a:prstGeom prst="rect">
            <a:avLst/>
          </a:prstGeom>
        </p:spPr>
      </p:pic>
      <p:sp>
        <p:nvSpPr>
          <p:cNvPr id="3" name="TextBox 2"/>
          <p:cNvSpPr txBox="1"/>
          <p:nvPr/>
        </p:nvSpPr>
        <p:spPr>
          <a:xfrm>
            <a:off x="7353851" y="1580777"/>
            <a:ext cx="2247346" cy="584775"/>
          </a:xfrm>
          <a:prstGeom prst="rect">
            <a:avLst/>
          </a:prstGeom>
          <a:noFill/>
        </p:spPr>
        <p:txBody>
          <a:bodyPr wrap="none" rtlCol="0">
            <a:spAutoFit/>
          </a:bodyPr>
          <a:lstStyle/>
          <a:p>
            <a:r>
              <a:rPr lang="en-US" sz="3200" dirty="0">
                <a:solidFill>
                  <a:schemeClr val="bg1"/>
                </a:solidFill>
              </a:rPr>
              <a:t>http request</a:t>
            </a:r>
          </a:p>
        </p:txBody>
      </p:sp>
      <p:sp>
        <p:nvSpPr>
          <p:cNvPr id="7" name="TextBox 6"/>
          <p:cNvSpPr txBox="1"/>
          <p:nvPr/>
        </p:nvSpPr>
        <p:spPr>
          <a:xfrm>
            <a:off x="1374866" y="5068048"/>
            <a:ext cx="2179636" cy="584775"/>
          </a:xfrm>
          <a:prstGeom prst="rect">
            <a:avLst/>
          </a:prstGeom>
          <a:noFill/>
        </p:spPr>
        <p:txBody>
          <a:bodyPr wrap="none" rtlCol="0">
            <a:spAutoFit/>
          </a:bodyPr>
          <a:lstStyle/>
          <a:p>
            <a:r>
              <a:rPr lang="en-US" sz="3200" dirty="0">
                <a:solidFill>
                  <a:schemeClr val="bg1"/>
                </a:solidFill>
              </a:rPr>
              <a:t>static HTML</a:t>
            </a:r>
          </a:p>
        </p:txBody>
      </p:sp>
    </p:spTree>
    <p:extLst>
      <p:ext uri="{BB962C8B-B14F-4D97-AF65-F5344CB8AC3E}">
        <p14:creationId xmlns:p14="http://schemas.microsoft.com/office/powerpoint/2010/main" val="3646994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grpId="0" nodeType="withEffect">
                                  <p:stCondLst>
                                    <p:cond delay="100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250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כותרת 1"/>
          <p:cNvSpPr txBox="1">
            <a:spLocks/>
          </p:cNvSpPr>
          <p:nvPr/>
        </p:nvSpPr>
        <p:spPr>
          <a:xfrm>
            <a:off x="0" y="17463"/>
            <a:ext cx="12192000" cy="1455737"/>
          </a:xfrm>
          <a:prstGeom prst="rect">
            <a:avLst/>
          </a:prstGeom>
        </p:spPr>
        <p:txBody>
          <a:bodyPr vert="horz" lIns="91440" tIns="45720" rIns="91440" bIns="45720" rtlCol="1" anchor="ctr">
            <a:norm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0000"/>
              </a:lnSpc>
            </a:pPr>
            <a:r>
              <a:rPr lang="en-US" sz="4800" b="1" dirty="0">
                <a:solidFill>
                  <a:schemeClr val="bg1"/>
                </a:solidFill>
                <a:latin typeface="+mn-lt"/>
                <a:cs typeface="Roboto Slab Bold"/>
              </a:rPr>
              <a:t>SPA</a:t>
            </a:r>
            <a:r>
              <a:rPr lang="en-US" sz="8800" b="1" dirty="0">
                <a:solidFill>
                  <a:schemeClr val="bg1"/>
                </a:solidFill>
                <a:latin typeface="+mn-lt"/>
                <a:cs typeface="Roboto Slab Bold"/>
              </a:rPr>
              <a:t> </a:t>
            </a:r>
            <a:r>
              <a:rPr lang="en-US" sz="4000" dirty="0">
                <a:solidFill>
                  <a:schemeClr val="bg1"/>
                </a:solidFill>
                <a:latin typeface="+mn-lt"/>
                <a:cs typeface="Roboto Slab Bold"/>
              </a:rPr>
              <a:t>(Single Page Application)</a:t>
            </a:r>
            <a:endParaRPr lang="en-US" sz="4000" dirty="0">
              <a:solidFill>
                <a:schemeClr val="bg1"/>
              </a:solidFill>
              <a:latin typeface="+mn-lt"/>
              <a:cs typeface="Roboto Slab Ligh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9104" y="1279338"/>
            <a:ext cx="8782050" cy="5353050"/>
          </a:xfrm>
          <a:prstGeom prst="rect">
            <a:avLst/>
          </a:prstGeom>
        </p:spPr>
      </p:pic>
      <p:sp>
        <p:nvSpPr>
          <p:cNvPr id="3" name="TextBox 2"/>
          <p:cNvSpPr txBox="1"/>
          <p:nvPr/>
        </p:nvSpPr>
        <p:spPr>
          <a:xfrm>
            <a:off x="7353851" y="1580777"/>
            <a:ext cx="2247346" cy="584775"/>
          </a:xfrm>
          <a:prstGeom prst="rect">
            <a:avLst/>
          </a:prstGeom>
          <a:noFill/>
        </p:spPr>
        <p:txBody>
          <a:bodyPr wrap="none" rtlCol="0">
            <a:spAutoFit/>
          </a:bodyPr>
          <a:lstStyle/>
          <a:p>
            <a:r>
              <a:rPr lang="en-US" sz="3200" dirty="0">
                <a:solidFill>
                  <a:schemeClr val="bg1"/>
                </a:solidFill>
              </a:rPr>
              <a:t>http request</a:t>
            </a:r>
          </a:p>
        </p:txBody>
      </p:sp>
      <p:sp>
        <p:nvSpPr>
          <p:cNvPr id="7" name="TextBox 6"/>
          <p:cNvSpPr txBox="1"/>
          <p:nvPr/>
        </p:nvSpPr>
        <p:spPr>
          <a:xfrm>
            <a:off x="1736504" y="5068048"/>
            <a:ext cx="1817998" cy="1569660"/>
          </a:xfrm>
          <a:prstGeom prst="rect">
            <a:avLst/>
          </a:prstGeom>
          <a:noFill/>
        </p:spPr>
        <p:txBody>
          <a:bodyPr wrap="none" rtlCol="0">
            <a:spAutoFit/>
          </a:bodyPr>
          <a:lstStyle/>
          <a:p>
            <a:r>
              <a:rPr lang="en-US" sz="3200" dirty="0" err="1">
                <a:solidFill>
                  <a:schemeClr val="bg1"/>
                </a:solidFill>
              </a:rPr>
              <a:t>javaScript</a:t>
            </a:r>
            <a:endParaRPr lang="en-US" sz="3200" dirty="0">
              <a:solidFill>
                <a:schemeClr val="bg1"/>
              </a:solidFill>
            </a:endParaRPr>
          </a:p>
          <a:p>
            <a:pPr algn="l"/>
            <a:r>
              <a:rPr lang="en-US" sz="3200" dirty="0">
                <a:solidFill>
                  <a:schemeClr val="bg1"/>
                </a:solidFill>
              </a:rPr>
              <a:t>assets</a:t>
            </a:r>
          </a:p>
          <a:p>
            <a:pPr algn="l"/>
            <a:r>
              <a:rPr lang="en-US" sz="3200" dirty="0">
                <a:solidFill>
                  <a:schemeClr val="bg1"/>
                </a:solidFill>
              </a:rPr>
              <a:t>html</a:t>
            </a:r>
          </a:p>
        </p:txBody>
      </p:sp>
      <p:sp>
        <p:nvSpPr>
          <p:cNvPr id="8" name="TextBox 7"/>
          <p:cNvSpPr txBox="1"/>
          <p:nvPr/>
        </p:nvSpPr>
        <p:spPr>
          <a:xfrm>
            <a:off x="1799104" y="5068048"/>
            <a:ext cx="1755398" cy="584775"/>
          </a:xfrm>
          <a:prstGeom prst="rect">
            <a:avLst/>
          </a:prstGeom>
          <a:noFill/>
        </p:spPr>
        <p:txBody>
          <a:bodyPr wrap="square" rtlCol="0">
            <a:spAutoFit/>
          </a:bodyPr>
          <a:lstStyle/>
          <a:p>
            <a:pPr algn="l" rtl="0"/>
            <a:r>
              <a:rPr lang="en-US" sz="3200" dirty="0">
                <a:solidFill>
                  <a:schemeClr val="bg1"/>
                </a:solidFill>
              </a:rPr>
              <a:t>data</a:t>
            </a:r>
          </a:p>
        </p:txBody>
      </p:sp>
    </p:spTree>
    <p:extLst>
      <p:ext uri="{BB962C8B-B14F-4D97-AF65-F5344CB8AC3E}">
        <p14:creationId xmlns:p14="http://schemas.microsoft.com/office/powerpoint/2010/main" val="2501760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par>
                                <p:cTn id="13" presetID="10" presetClass="entr" presetSubtype="0" fill="hold" grpId="0" nodeType="withEffect">
                                  <p:stCondLst>
                                    <p:cond delay="100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250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26" presetClass="emph" presetSubtype="0" repeatCount="3000" fill="hold" grpId="1" nodeType="clickEffect">
                                  <p:stCondLst>
                                    <p:cond delay="0"/>
                                  </p:stCondLst>
                                  <p:childTnLst>
                                    <p:animEffect transition="out" filter="fade">
                                      <p:cBhvr>
                                        <p:cTn id="22" dur="900" tmFilter="0, 0; .2, .5; .8, .5; 1, 0"/>
                                        <p:tgtEl>
                                          <p:spTgt spid="7"/>
                                        </p:tgtEl>
                                      </p:cBhvr>
                                    </p:animEffect>
                                    <p:animScale>
                                      <p:cBhvr>
                                        <p:cTn id="23" dur="450" autoRev="1" fill="hold"/>
                                        <p:tgtEl>
                                          <p:spTgt spid="7"/>
                                        </p:tgtEl>
                                      </p:cBhvr>
                                      <p:by x="105000" y="105000"/>
                                    </p:animScale>
                                  </p:childTnLst>
                                </p:cTn>
                              </p:par>
                              <p:par>
                                <p:cTn id="24" presetID="10" presetClass="exit" presetSubtype="0" fill="hold" grpId="2" nodeType="withEffect">
                                  <p:stCondLst>
                                    <p:cond delay="2700"/>
                                  </p:stCondLst>
                                  <p:childTnLst>
                                    <p:animEffect transition="out" filter="fade">
                                      <p:cBhvr>
                                        <p:cTn id="25" dur="500"/>
                                        <p:tgtEl>
                                          <p:spTgt spid="7"/>
                                        </p:tgtEl>
                                      </p:cBhvr>
                                    </p:animEffect>
                                    <p:set>
                                      <p:cBhvr>
                                        <p:cTn id="26" dur="1" fill="hold">
                                          <p:stCondLst>
                                            <p:cond delay="499"/>
                                          </p:stCondLst>
                                        </p:cTn>
                                        <p:tgtEl>
                                          <p:spTgt spid="7"/>
                                        </p:tgtEl>
                                        <p:attrNameLst>
                                          <p:attrName>style.visibility</p:attrName>
                                        </p:attrNameLst>
                                      </p:cBhvr>
                                      <p:to>
                                        <p:strVal val="hidden"/>
                                      </p:to>
                                    </p:set>
                                  </p:childTnLst>
                                </p:cTn>
                              </p:par>
                              <p:par>
                                <p:cTn id="27" presetID="10" presetClass="entr" presetSubtype="0" fill="hold" grpId="0" nodeType="withEffect">
                                  <p:stCondLst>
                                    <p:cond delay="2700"/>
                                  </p:stCondLst>
                                  <p:childTnLst>
                                    <p:set>
                                      <p:cBhvr>
                                        <p:cTn id="28" dur="1" fill="hold">
                                          <p:stCondLst>
                                            <p:cond delay="0"/>
                                          </p:stCondLst>
                                        </p:cTn>
                                        <p:tgtEl>
                                          <p:spTgt spid="8"/>
                                        </p:tgtEl>
                                        <p:attrNameLst>
                                          <p:attrName>style.visibility</p:attrName>
                                        </p:attrNameLst>
                                      </p:cBhvr>
                                      <p:to>
                                        <p:strVal val="visible"/>
                                      </p:to>
                                    </p:set>
                                    <p:animEffect transition="in" filter="fade">
                                      <p:cBhvr>
                                        <p:cTn id="29" dur="500"/>
                                        <p:tgtEl>
                                          <p:spTgt spid="8"/>
                                        </p:tgtEl>
                                      </p:cBhvr>
                                    </p:animEffect>
                                  </p:childTnLst>
                                </p:cTn>
                              </p:par>
                              <p:par>
                                <p:cTn id="30" presetID="26" presetClass="emph" presetSubtype="0" repeatCount="3000" fill="hold" grpId="1" nodeType="withEffect">
                                  <p:stCondLst>
                                    <p:cond delay="3200"/>
                                  </p:stCondLst>
                                  <p:childTnLst>
                                    <p:animEffect transition="out" filter="fade">
                                      <p:cBhvr>
                                        <p:cTn id="31" dur="900" tmFilter="0, 0; .2, .5; .8, .5; 1, 0"/>
                                        <p:tgtEl>
                                          <p:spTgt spid="8"/>
                                        </p:tgtEl>
                                      </p:cBhvr>
                                    </p:animEffect>
                                    <p:animScale>
                                      <p:cBhvr>
                                        <p:cTn id="32" dur="450" autoRev="1"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p:bldP spid="7" grpId="0"/>
      <p:bldP spid="7" grpId="1"/>
      <p:bldP spid="7" grpId="2"/>
      <p:bldP spid="8" grpId="0"/>
      <p:bldP spid="8" grpId="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11300" y="-288550"/>
            <a:ext cx="8855837" cy="6841749"/>
          </a:xfrm>
          <a:prstGeom prst="rect">
            <a:avLst/>
          </a:prstGeom>
        </p:spPr>
      </p:pic>
    </p:spTree>
    <p:extLst>
      <p:ext uri="{BB962C8B-B14F-4D97-AF65-F5344CB8AC3E}">
        <p14:creationId xmlns:p14="http://schemas.microsoft.com/office/powerpoint/2010/main" val="575807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כותרת 1"/>
          <p:cNvSpPr txBox="1">
            <a:spLocks/>
          </p:cNvSpPr>
          <p:nvPr/>
        </p:nvSpPr>
        <p:spPr>
          <a:xfrm>
            <a:off x="0" y="2125663"/>
            <a:ext cx="12192000" cy="2387600"/>
          </a:xfrm>
          <a:prstGeom prst="rect">
            <a:avLst/>
          </a:prstGeom>
        </p:spPr>
        <p:txBody>
          <a:bodyPr vert="horz" lIns="91440" tIns="45720" rIns="91440" bIns="45720" rtlCol="1" anchor="ctr">
            <a:no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0000"/>
              </a:lnSpc>
              <a:spcBef>
                <a:spcPts val="0"/>
              </a:spcBef>
            </a:pPr>
            <a:r>
              <a:rPr lang="en-US" sz="11500" dirty="0">
                <a:solidFill>
                  <a:schemeClr val="bg1"/>
                </a:solidFill>
                <a:latin typeface="+mn-lt"/>
                <a:cs typeface="Roboto Slab Bold"/>
              </a:rPr>
              <a:t>Rendering Strategies</a:t>
            </a:r>
            <a:endParaRPr lang="en-US" sz="11500" dirty="0">
              <a:solidFill>
                <a:schemeClr val="bg1"/>
              </a:solidFill>
              <a:latin typeface="+mn-lt"/>
              <a:cs typeface="Roboto Slab Light"/>
            </a:endParaRPr>
          </a:p>
        </p:txBody>
      </p:sp>
    </p:spTree>
    <p:extLst>
      <p:ext uri="{BB962C8B-B14F-4D97-AF65-F5344CB8AC3E}">
        <p14:creationId xmlns:p14="http://schemas.microsoft.com/office/powerpoint/2010/main" val="3709846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כותרת 1"/>
          <p:cNvSpPr txBox="1">
            <a:spLocks/>
          </p:cNvSpPr>
          <p:nvPr/>
        </p:nvSpPr>
        <p:spPr>
          <a:xfrm>
            <a:off x="0" y="2125663"/>
            <a:ext cx="12192000" cy="2387600"/>
          </a:xfrm>
          <a:prstGeom prst="rect">
            <a:avLst/>
          </a:prstGeom>
        </p:spPr>
        <p:txBody>
          <a:bodyPr vert="horz" lIns="91440" tIns="45720" rIns="91440" bIns="45720" rtlCol="1" anchor="ctr">
            <a:no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0000"/>
              </a:lnSpc>
              <a:spcBef>
                <a:spcPts val="0"/>
              </a:spcBef>
            </a:pPr>
            <a:r>
              <a:rPr lang="en-US" sz="9600" dirty="0">
                <a:solidFill>
                  <a:schemeClr val="bg1"/>
                </a:solidFill>
                <a:latin typeface="+mn-lt"/>
                <a:cs typeface="Roboto Slab Bold"/>
              </a:rPr>
              <a:t>Shell</a:t>
            </a:r>
            <a:endParaRPr lang="en-US" sz="9600" dirty="0">
              <a:solidFill>
                <a:schemeClr val="bg1"/>
              </a:solidFill>
              <a:latin typeface="+mn-lt"/>
              <a:cs typeface="Roboto Slab Light"/>
            </a:endParaRPr>
          </a:p>
        </p:txBody>
      </p:sp>
    </p:spTree>
    <p:extLst>
      <p:ext uri="{BB962C8B-B14F-4D97-AF65-F5344CB8AC3E}">
        <p14:creationId xmlns:p14="http://schemas.microsoft.com/office/powerpoint/2010/main" val="670321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כותרת 1"/>
          <p:cNvSpPr txBox="1">
            <a:spLocks/>
          </p:cNvSpPr>
          <p:nvPr/>
        </p:nvSpPr>
        <p:spPr>
          <a:xfrm>
            <a:off x="0" y="2125663"/>
            <a:ext cx="12192000" cy="2387600"/>
          </a:xfrm>
          <a:prstGeom prst="rect">
            <a:avLst/>
          </a:prstGeom>
        </p:spPr>
        <p:txBody>
          <a:bodyPr vert="horz" lIns="91440" tIns="45720" rIns="91440" bIns="45720" rtlCol="1" anchor="ctr">
            <a:no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0000"/>
              </a:lnSpc>
              <a:spcBef>
                <a:spcPts val="0"/>
              </a:spcBef>
            </a:pPr>
            <a:r>
              <a:rPr lang="en-US" sz="9600" dirty="0">
                <a:solidFill>
                  <a:schemeClr val="bg1"/>
                </a:solidFill>
                <a:latin typeface="+mn-lt"/>
                <a:cs typeface="Roboto Slab Bold"/>
              </a:rPr>
              <a:t>Hydrate</a:t>
            </a:r>
            <a:endParaRPr lang="en-US" sz="9600" dirty="0">
              <a:solidFill>
                <a:schemeClr val="bg1"/>
              </a:solidFill>
              <a:latin typeface="+mn-lt"/>
              <a:cs typeface="Roboto Slab Light"/>
            </a:endParaRPr>
          </a:p>
        </p:txBody>
      </p:sp>
    </p:spTree>
    <p:extLst>
      <p:ext uri="{BB962C8B-B14F-4D97-AF65-F5344CB8AC3E}">
        <p14:creationId xmlns:p14="http://schemas.microsoft.com/office/powerpoint/2010/main" val="3447252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כותרת 1"/>
          <p:cNvSpPr txBox="1">
            <a:spLocks/>
          </p:cNvSpPr>
          <p:nvPr/>
        </p:nvSpPr>
        <p:spPr>
          <a:xfrm>
            <a:off x="0" y="2125663"/>
            <a:ext cx="12192000" cy="2387600"/>
          </a:xfrm>
          <a:prstGeom prst="rect">
            <a:avLst/>
          </a:prstGeom>
        </p:spPr>
        <p:txBody>
          <a:bodyPr vert="horz" lIns="91440" tIns="45720" rIns="91440" bIns="45720" rtlCol="1" anchor="ctr">
            <a:no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0000"/>
              </a:lnSpc>
              <a:spcBef>
                <a:spcPts val="0"/>
              </a:spcBef>
            </a:pPr>
            <a:r>
              <a:rPr lang="en-US" sz="9600" dirty="0">
                <a:solidFill>
                  <a:schemeClr val="bg1"/>
                </a:solidFill>
                <a:latin typeface="+mn-lt"/>
                <a:cs typeface="Roboto Slab Bold"/>
              </a:rPr>
              <a:t>Re-Render</a:t>
            </a:r>
            <a:endParaRPr lang="en-US" sz="9600" dirty="0">
              <a:solidFill>
                <a:schemeClr val="bg1"/>
              </a:solidFill>
              <a:latin typeface="+mn-lt"/>
              <a:cs typeface="Roboto Slab Light"/>
            </a:endParaRPr>
          </a:p>
        </p:txBody>
      </p:sp>
    </p:spTree>
    <p:extLst>
      <p:ext uri="{BB962C8B-B14F-4D97-AF65-F5344CB8AC3E}">
        <p14:creationId xmlns:p14="http://schemas.microsoft.com/office/powerpoint/2010/main" val="2670759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כותרת 1"/>
          <p:cNvSpPr txBox="1">
            <a:spLocks/>
          </p:cNvSpPr>
          <p:nvPr/>
        </p:nvSpPr>
        <p:spPr>
          <a:xfrm>
            <a:off x="0" y="2125663"/>
            <a:ext cx="12192000" cy="2387600"/>
          </a:xfrm>
          <a:prstGeom prst="rect">
            <a:avLst/>
          </a:prstGeom>
        </p:spPr>
        <p:txBody>
          <a:bodyPr vert="horz" lIns="91440" tIns="45720" rIns="91440" bIns="45720" rtlCol="1" anchor="ctr">
            <a:no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0000"/>
              </a:lnSpc>
              <a:spcBef>
                <a:spcPts val="0"/>
              </a:spcBef>
            </a:pPr>
            <a:r>
              <a:rPr lang="en-US" sz="9600" dirty="0">
                <a:solidFill>
                  <a:schemeClr val="bg1"/>
                </a:solidFill>
                <a:latin typeface="+mn-lt"/>
                <a:cs typeface="Roboto Slab Bold"/>
              </a:rPr>
              <a:t>Shell Architecture in Facebook</a:t>
            </a:r>
            <a:endParaRPr lang="en-US" sz="9600" dirty="0">
              <a:solidFill>
                <a:schemeClr val="bg1"/>
              </a:solidFill>
              <a:latin typeface="+mn-lt"/>
              <a:cs typeface="Roboto Slab Light"/>
            </a:endParaRPr>
          </a:p>
        </p:txBody>
      </p:sp>
    </p:spTree>
    <p:extLst>
      <p:ext uri="{BB962C8B-B14F-4D97-AF65-F5344CB8AC3E}">
        <p14:creationId xmlns:p14="http://schemas.microsoft.com/office/powerpoint/2010/main" val="1334967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 y="0"/>
            <a:ext cx="6101079" cy="6877056"/>
          </a:xfrm>
          <a:prstGeom prst="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7" name="Rectangle 26"/>
          <p:cNvSpPr/>
          <p:nvPr/>
        </p:nvSpPr>
        <p:spPr>
          <a:xfrm>
            <a:off x="6101080" y="0"/>
            <a:ext cx="6248400" cy="6877056"/>
          </a:xfrm>
          <a:prstGeom prst="rect">
            <a:avLst/>
          </a:prstGeom>
          <a:solidFill>
            <a:srgbClr val="1E28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5" name="Rectangle 34"/>
          <p:cNvSpPr/>
          <p:nvPr/>
        </p:nvSpPr>
        <p:spPr>
          <a:xfrm>
            <a:off x="2616200" y="321727"/>
            <a:ext cx="7052733" cy="869944"/>
          </a:xfrm>
          <a:prstGeom prst="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Box 7"/>
          <p:cNvSpPr txBox="1"/>
          <p:nvPr/>
        </p:nvSpPr>
        <p:spPr>
          <a:xfrm>
            <a:off x="2955908" y="5259937"/>
            <a:ext cx="2675467" cy="543675"/>
          </a:xfrm>
          <a:prstGeom prst="rect">
            <a:avLst/>
          </a:prstGeom>
          <a:noFill/>
        </p:spPr>
        <p:txBody>
          <a:bodyPr wrap="square" rtlCol="0">
            <a:spAutoFit/>
          </a:bodyPr>
          <a:lstStyle/>
          <a:p>
            <a:pPr algn="r"/>
            <a:r>
              <a:rPr lang="en-US" sz="2933" dirty="0">
                <a:solidFill>
                  <a:srgbClr val="FFFFFF"/>
                </a:solidFill>
                <a:cs typeface="Roboto Regular"/>
              </a:rPr>
              <a:t>0-100ms</a:t>
            </a:r>
          </a:p>
        </p:txBody>
      </p:sp>
      <p:sp>
        <p:nvSpPr>
          <p:cNvPr id="9" name="TextBox 8"/>
          <p:cNvSpPr txBox="1"/>
          <p:nvPr/>
        </p:nvSpPr>
        <p:spPr>
          <a:xfrm>
            <a:off x="2600308" y="4432702"/>
            <a:ext cx="3031067" cy="543675"/>
          </a:xfrm>
          <a:prstGeom prst="rect">
            <a:avLst/>
          </a:prstGeom>
          <a:noFill/>
        </p:spPr>
        <p:txBody>
          <a:bodyPr wrap="square" rtlCol="0">
            <a:spAutoFit/>
          </a:bodyPr>
          <a:lstStyle/>
          <a:p>
            <a:pPr algn="r" fontAlgn="t"/>
            <a:r>
              <a:rPr lang="en-US" sz="2933" dirty="0">
                <a:solidFill>
                  <a:srgbClr val="FFFFFF"/>
                </a:solidFill>
                <a:cs typeface="Roboto Regular"/>
              </a:rPr>
              <a:t>100-300ms</a:t>
            </a:r>
          </a:p>
        </p:txBody>
      </p:sp>
      <p:sp>
        <p:nvSpPr>
          <p:cNvPr id="17" name="TextBox 16"/>
          <p:cNvSpPr txBox="1"/>
          <p:nvPr/>
        </p:nvSpPr>
        <p:spPr>
          <a:xfrm>
            <a:off x="2430975" y="3528346"/>
            <a:ext cx="3200400" cy="543675"/>
          </a:xfrm>
          <a:prstGeom prst="rect">
            <a:avLst/>
          </a:prstGeom>
          <a:noFill/>
        </p:spPr>
        <p:txBody>
          <a:bodyPr wrap="square" rtlCol="0">
            <a:spAutoFit/>
          </a:bodyPr>
          <a:lstStyle/>
          <a:p>
            <a:pPr algn="r" fontAlgn="t"/>
            <a:r>
              <a:rPr lang="en-US" sz="2933" dirty="0">
                <a:solidFill>
                  <a:srgbClr val="FFFFFF"/>
                </a:solidFill>
                <a:cs typeface="Roboto Regular"/>
              </a:rPr>
              <a:t>300-1000ms</a:t>
            </a:r>
          </a:p>
        </p:txBody>
      </p:sp>
      <p:sp>
        <p:nvSpPr>
          <p:cNvPr id="18" name="TextBox 17"/>
          <p:cNvSpPr txBox="1"/>
          <p:nvPr/>
        </p:nvSpPr>
        <p:spPr>
          <a:xfrm>
            <a:off x="3396175" y="2644493"/>
            <a:ext cx="2235200" cy="543675"/>
          </a:xfrm>
          <a:prstGeom prst="rect">
            <a:avLst/>
          </a:prstGeom>
          <a:noFill/>
        </p:spPr>
        <p:txBody>
          <a:bodyPr wrap="square" rtlCol="0">
            <a:spAutoFit/>
          </a:bodyPr>
          <a:lstStyle/>
          <a:p>
            <a:pPr algn="r" fontAlgn="t"/>
            <a:r>
              <a:rPr lang="en-US" sz="2933" dirty="0">
                <a:solidFill>
                  <a:srgbClr val="FFFFFF"/>
                </a:solidFill>
                <a:cs typeface="Roboto Regular"/>
              </a:rPr>
              <a:t>1000ms</a:t>
            </a:r>
          </a:p>
        </p:txBody>
      </p:sp>
      <p:sp>
        <p:nvSpPr>
          <p:cNvPr id="19" name="TextBox 18"/>
          <p:cNvSpPr txBox="1"/>
          <p:nvPr/>
        </p:nvSpPr>
        <p:spPr>
          <a:xfrm>
            <a:off x="3057508" y="1801530"/>
            <a:ext cx="2573867" cy="543675"/>
          </a:xfrm>
          <a:prstGeom prst="rect">
            <a:avLst/>
          </a:prstGeom>
          <a:noFill/>
        </p:spPr>
        <p:txBody>
          <a:bodyPr wrap="square" rtlCol="0">
            <a:spAutoFit/>
          </a:bodyPr>
          <a:lstStyle/>
          <a:p>
            <a:pPr algn="r" fontAlgn="t"/>
            <a:r>
              <a:rPr lang="en-US" sz="2933" dirty="0">
                <a:solidFill>
                  <a:srgbClr val="FFFFFF"/>
                </a:solidFill>
                <a:cs typeface="Roboto Regular"/>
              </a:rPr>
              <a:t>10,000ms</a:t>
            </a:r>
          </a:p>
        </p:txBody>
      </p:sp>
      <p:sp>
        <p:nvSpPr>
          <p:cNvPr id="3" name="Content Placeholder 2"/>
          <p:cNvSpPr>
            <a:spLocks noGrp="1"/>
          </p:cNvSpPr>
          <p:nvPr>
            <p:ph idx="1"/>
          </p:nvPr>
        </p:nvSpPr>
        <p:spPr>
          <a:xfrm>
            <a:off x="2363893" y="306469"/>
            <a:ext cx="7823200" cy="885203"/>
          </a:xfrm>
        </p:spPr>
        <p:txBody>
          <a:bodyPr>
            <a:normAutofit/>
          </a:bodyPr>
          <a:lstStyle/>
          <a:p>
            <a:pPr marL="0" indent="0" algn="ctr">
              <a:buNone/>
            </a:pPr>
            <a:r>
              <a:rPr lang="en-US" sz="4800" dirty="0">
                <a:solidFill>
                  <a:srgbClr val="FFFFFF"/>
                </a:solidFill>
                <a:cs typeface="Roboto Slab Regular"/>
              </a:rPr>
              <a:t>Let’s put it in numbers:</a:t>
            </a:r>
          </a:p>
        </p:txBody>
      </p:sp>
      <p:sp>
        <p:nvSpPr>
          <p:cNvPr id="31" name="Rectangle 30"/>
          <p:cNvSpPr/>
          <p:nvPr/>
        </p:nvSpPr>
        <p:spPr>
          <a:xfrm>
            <a:off x="6611932" y="4430817"/>
            <a:ext cx="3730765" cy="543675"/>
          </a:xfrm>
          <a:prstGeom prst="rect">
            <a:avLst/>
          </a:prstGeom>
        </p:spPr>
        <p:txBody>
          <a:bodyPr wrap="none">
            <a:spAutoFit/>
          </a:bodyPr>
          <a:lstStyle/>
          <a:p>
            <a:pPr algn="l" fontAlgn="t"/>
            <a:r>
              <a:rPr lang="en-US" sz="2933" dirty="0">
                <a:solidFill>
                  <a:srgbClr val="FFFFFF"/>
                </a:solidFill>
                <a:cs typeface="Roboto Regular"/>
              </a:rPr>
              <a:t>Small perceptible delay</a:t>
            </a:r>
          </a:p>
        </p:txBody>
      </p:sp>
      <p:sp>
        <p:nvSpPr>
          <p:cNvPr id="32" name="Rectangle 31"/>
          <p:cNvSpPr/>
          <p:nvPr/>
        </p:nvSpPr>
        <p:spPr>
          <a:xfrm>
            <a:off x="6610780" y="3524574"/>
            <a:ext cx="3145156" cy="543675"/>
          </a:xfrm>
          <a:prstGeom prst="rect">
            <a:avLst/>
          </a:prstGeom>
        </p:spPr>
        <p:txBody>
          <a:bodyPr wrap="none">
            <a:spAutoFit/>
          </a:bodyPr>
          <a:lstStyle/>
          <a:p>
            <a:pPr algn="l" fontAlgn="t"/>
            <a:r>
              <a:rPr lang="en-US" sz="2933" dirty="0">
                <a:solidFill>
                  <a:srgbClr val="FFFFFF"/>
                </a:solidFill>
                <a:cs typeface="Roboto Regular"/>
              </a:rPr>
              <a:t>Machine is working</a:t>
            </a:r>
          </a:p>
        </p:txBody>
      </p:sp>
      <p:sp>
        <p:nvSpPr>
          <p:cNvPr id="33" name="Rectangle 32"/>
          <p:cNvSpPr/>
          <p:nvPr/>
        </p:nvSpPr>
        <p:spPr>
          <a:xfrm>
            <a:off x="6630727" y="2638837"/>
            <a:ext cx="4480457" cy="543675"/>
          </a:xfrm>
          <a:prstGeom prst="rect">
            <a:avLst/>
          </a:prstGeom>
        </p:spPr>
        <p:txBody>
          <a:bodyPr wrap="none">
            <a:spAutoFit/>
          </a:bodyPr>
          <a:lstStyle/>
          <a:p>
            <a:pPr algn="l" fontAlgn="t"/>
            <a:r>
              <a:rPr lang="en-US" sz="2933" dirty="0">
                <a:solidFill>
                  <a:srgbClr val="FFFFFF"/>
                </a:solidFill>
                <a:cs typeface="Roboto Regular"/>
              </a:rPr>
              <a:t>Likely mental context switch</a:t>
            </a:r>
          </a:p>
        </p:txBody>
      </p:sp>
      <p:sp>
        <p:nvSpPr>
          <p:cNvPr id="34" name="Rectangle 33"/>
          <p:cNvSpPr/>
          <p:nvPr/>
        </p:nvSpPr>
        <p:spPr>
          <a:xfrm>
            <a:off x="6625607" y="1793986"/>
            <a:ext cx="2394951" cy="543675"/>
          </a:xfrm>
          <a:prstGeom prst="rect">
            <a:avLst/>
          </a:prstGeom>
        </p:spPr>
        <p:txBody>
          <a:bodyPr wrap="none">
            <a:spAutoFit/>
          </a:bodyPr>
          <a:lstStyle/>
          <a:p>
            <a:pPr algn="l" fontAlgn="t"/>
            <a:r>
              <a:rPr lang="en-US" sz="2933" dirty="0">
                <a:solidFill>
                  <a:srgbClr val="FFFFFF"/>
                </a:solidFill>
                <a:cs typeface="Roboto Regular"/>
              </a:rPr>
              <a:t>Doesn’t work?</a:t>
            </a:r>
          </a:p>
        </p:txBody>
      </p:sp>
      <p:pic>
        <p:nvPicPr>
          <p:cNvPr id="25" name="Picture 24" descr="482 (2).GIF"/>
          <p:cNvPicPr>
            <a:picLocks/>
          </p:cNvPicPr>
          <p:nvPr/>
        </p:nvPicPr>
        <p:blipFill>
          <a:blip r:embed="rId3">
            <a:extLst>
              <a:ext uri="{28A0092B-C50C-407E-A947-70E740481C1C}">
                <a14:useLocalDpi xmlns:a14="http://schemas.microsoft.com/office/drawing/2010/main" val="0"/>
              </a:ext>
            </a:extLst>
          </a:blip>
          <a:stretch>
            <a:fillRect/>
          </a:stretch>
        </p:blipFill>
        <p:spPr>
          <a:xfrm>
            <a:off x="6684275" y="4502572"/>
            <a:ext cx="302400" cy="303888"/>
          </a:xfrm>
          <a:prstGeom prst="rect">
            <a:avLst/>
          </a:prstGeom>
        </p:spPr>
      </p:pic>
      <p:pic>
        <p:nvPicPr>
          <p:cNvPr id="26" name="Picture 25" descr="482 (2).GIF"/>
          <p:cNvPicPr>
            <a:picLocks/>
          </p:cNvPicPr>
          <p:nvPr/>
        </p:nvPicPr>
        <p:blipFill>
          <a:blip r:embed="rId3">
            <a:extLst>
              <a:ext uri="{28A0092B-C50C-407E-A947-70E740481C1C}">
                <a14:useLocalDpi xmlns:a14="http://schemas.microsoft.com/office/drawing/2010/main" val="0"/>
              </a:ext>
            </a:extLst>
          </a:blip>
          <a:stretch>
            <a:fillRect/>
          </a:stretch>
        </p:blipFill>
        <p:spPr>
          <a:xfrm>
            <a:off x="6650408" y="3575800"/>
            <a:ext cx="302400" cy="303888"/>
          </a:xfrm>
          <a:prstGeom prst="rect">
            <a:avLst/>
          </a:prstGeom>
        </p:spPr>
      </p:pic>
      <p:pic>
        <p:nvPicPr>
          <p:cNvPr id="28" name="Picture 27" descr="482 (2).GIF"/>
          <p:cNvPicPr>
            <a:picLocks/>
          </p:cNvPicPr>
          <p:nvPr/>
        </p:nvPicPr>
        <p:blipFill>
          <a:blip r:embed="rId3">
            <a:extLst>
              <a:ext uri="{28A0092B-C50C-407E-A947-70E740481C1C}">
                <a14:useLocalDpi xmlns:a14="http://schemas.microsoft.com/office/drawing/2010/main" val="0"/>
              </a:ext>
            </a:extLst>
          </a:blip>
          <a:stretch>
            <a:fillRect/>
          </a:stretch>
        </p:blipFill>
        <p:spPr>
          <a:xfrm>
            <a:off x="6606859" y="2693020"/>
            <a:ext cx="302400" cy="303888"/>
          </a:xfrm>
          <a:prstGeom prst="rect">
            <a:avLst/>
          </a:prstGeom>
        </p:spPr>
      </p:pic>
      <p:pic>
        <p:nvPicPr>
          <p:cNvPr id="29" name="Picture 28" descr="482 (2).GIF"/>
          <p:cNvPicPr>
            <a:picLocks/>
          </p:cNvPicPr>
          <p:nvPr/>
        </p:nvPicPr>
        <p:blipFill>
          <a:blip r:embed="rId3">
            <a:extLst>
              <a:ext uri="{28A0092B-C50C-407E-A947-70E740481C1C}">
                <a14:useLocalDpi xmlns:a14="http://schemas.microsoft.com/office/drawing/2010/main" val="0"/>
              </a:ext>
            </a:extLst>
          </a:blip>
          <a:stretch>
            <a:fillRect/>
          </a:stretch>
        </p:blipFill>
        <p:spPr>
          <a:xfrm>
            <a:off x="6650408" y="1848172"/>
            <a:ext cx="274827" cy="276463"/>
          </a:xfrm>
          <a:prstGeom prst="rect">
            <a:avLst/>
          </a:prstGeom>
        </p:spPr>
      </p:pic>
    </p:spTree>
    <p:extLst>
      <p:ext uri="{BB962C8B-B14F-4D97-AF65-F5344CB8AC3E}">
        <p14:creationId xmlns:p14="http://schemas.microsoft.com/office/powerpoint/2010/main" val="3900238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10000"/>
                                  </p:stCondLst>
                                  <p:childTnLst>
                                    <p:set>
                                      <p:cBhvr>
                                        <p:cTn id="9" dur="1" fill="hold">
                                          <p:stCondLst>
                                            <p:cond delay="0"/>
                                          </p:stCondLst>
                                        </p:cTn>
                                        <p:tgtEl>
                                          <p:spTgt spid="29"/>
                                        </p:tgtEl>
                                        <p:attrNameLst>
                                          <p:attrName>style.visibility</p:attrName>
                                        </p:attrNameLst>
                                      </p:cBhvr>
                                      <p:to>
                                        <p:strVal val="hidden"/>
                                      </p:to>
                                    </p:set>
                                  </p:childTnLst>
                                </p:cTn>
                              </p:par>
                            </p:childTnLst>
                          </p:cTn>
                        </p:par>
                        <p:par>
                          <p:cTn id="10" fill="hold">
                            <p:stCondLst>
                              <p:cond delay="10000"/>
                            </p:stCondLst>
                            <p:childTnLst>
                              <p:par>
                                <p:cTn id="11" presetID="1" presetClass="entr" presetSubtype="0" fill="hold" grpId="0" nodeType="afterEffect">
                                  <p:stCondLst>
                                    <p:cond delay="0"/>
                                  </p:stCondLst>
                                  <p:childTnLst>
                                    <p:set>
                                      <p:cBhvr>
                                        <p:cTn id="12" dur="1" fill="hold">
                                          <p:stCondLst>
                                            <p:cond delay="0"/>
                                          </p:stCondLst>
                                        </p:cTn>
                                        <p:tgtEl>
                                          <p:spTgt spid="34"/>
                                        </p:tgtEl>
                                        <p:attrNameLst>
                                          <p:attrName>style.visibility</p:attrName>
                                        </p:attrNameLst>
                                      </p:cBhvr>
                                      <p:to>
                                        <p:strVal val="visible"/>
                                      </p:to>
                                    </p:set>
                                  </p:childTnLst>
                                </p:cTn>
                              </p:par>
                            </p:childTnLst>
                          </p:cTn>
                        </p:par>
                        <p:par>
                          <p:cTn id="13" fill="hold">
                            <p:stCondLst>
                              <p:cond delay="10000"/>
                            </p:stCondLst>
                            <p:childTnLst>
                              <p:par>
                                <p:cTn id="14" presetID="10" presetClass="entr" presetSubtype="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8"/>
                                        </p:tgtEl>
                                        <p:attrNameLst>
                                          <p:attrName>style.visibility</p:attrName>
                                        </p:attrNameLst>
                                      </p:cBhvr>
                                      <p:to>
                                        <p:strVal val="visible"/>
                                      </p:to>
                                    </p:set>
                                  </p:childTnLst>
                                </p:cTn>
                              </p:par>
                            </p:childTnLst>
                          </p:cTn>
                        </p:par>
                        <p:par>
                          <p:cTn id="21" fill="hold">
                            <p:stCondLst>
                              <p:cond delay="0"/>
                            </p:stCondLst>
                            <p:childTnLst>
                              <p:par>
                                <p:cTn id="22" presetID="1" presetClass="exit" presetSubtype="0" fill="hold" nodeType="afterEffect">
                                  <p:stCondLst>
                                    <p:cond delay="1000"/>
                                  </p:stCondLst>
                                  <p:childTnLst>
                                    <p:set>
                                      <p:cBhvr>
                                        <p:cTn id="23" dur="1" fill="hold">
                                          <p:stCondLst>
                                            <p:cond delay="0"/>
                                          </p:stCondLst>
                                        </p:cTn>
                                        <p:tgtEl>
                                          <p:spTgt spid="28"/>
                                        </p:tgtEl>
                                        <p:attrNameLst>
                                          <p:attrName>style.visibility</p:attrName>
                                        </p:attrNameLst>
                                      </p:cBhvr>
                                      <p:to>
                                        <p:strVal val="hidden"/>
                                      </p:to>
                                    </p:set>
                                  </p:childTnLst>
                                </p:cTn>
                              </p:par>
                            </p:childTnLst>
                          </p:cTn>
                        </p:par>
                        <p:par>
                          <p:cTn id="24" fill="hold">
                            <p:stCondLst>
                              <p:cond delay="1000"/>
                            </p:stCondLst>
                            <p:childTnLst>
                              <p:par>
                                <p:cTn id="25" presetID="1" presetClass="entr" presetSubtype="0" fill="hold" grpId="0" nodeType="after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par>
                                <p:cTn id="27" presetID="10"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500"/>
                                        <p:tgtEl>
                                          <p:spTgt spid="17"/>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26"/>
                                        </p:tgtEl>
                                        <p:attrNameLst>
                                          <p:attrName>style.visibility</p:attrName>
                                        </p:attrNameLst>
                                      </p:cBhvr>
                                      <p:to>
                                        <p:strVal val="visible"/>
                                      </p:to>
                                    </p:set>
                                  </p:childTnLst>
                                </p:cTn>
                              </p:par>
                            </p:childTnLst>
                          </p:cTn>
                        </p:par>
                        <p:par>
                          <p:cTn id="34" fill="hold">
                            <p:stCondLst>
                              <p:cond delay="0"/>
                            </p:stCondLst>
                            <p:childTnLst>
                              <p:par>
                                <p:cTn id="35" presetID="1" presetClass="exit" presetSubtype="0" fill="hold" nodeType="afterEffect">
                                  <p:stCondLst>
                                    <p:cond delay="1000"/>
                                  </p:stCondLst>
                                  <p:childTnLst>
                                    <p:set>
                                      <p:cBhvr>
                                        <p:cTn id="36" dur="1" fill="hold">
                                          <p:stCondLst>
                                            <p:cond delay="0"/>
                                          </p:stCondLst>
                                        </p:cTn>
                                        <p:tgtEl>
                                          <p:spTgt spid="26"/>
                                        </p:tgtEl>
                                        <p:attrNameLst>
                                          <p:attrName>style.visibility</p:attrName>
                                        </p:attrNameLst>
                                      </p:cBhvr>
                                      <p:to>
                                        <p:strVal val="hidden"/>
                                      </p:to>
                                    </p:set>
                                  </p:childTnLst>
                                </p:cTn>
                              </p:par>
                            </p:childTnLst>
                          </p:cTn>
                        </p:par>
                        <p:par>
                          <p:cTn id="37" fill="hold">
                            <p:stCondLst>
                              <p:cond delay="1000"/>
                            </p:stCondLst>
                            <p:childTnLst>
                              <p:par>
                                <p:cTn id="38" presetID="1" presetClass="entr" presetSubtype="0" fill="hold" grpId="0" nodeType="afterEffect">
                                  <p:stCondLst>
                                    <p:cond delay="0"/>
                                  </p:stCondLst>
                                  <p:childTnLst>
                                    <p:set>
                                      <p:cBhvr>
                                        <p:cTn id="39" dur="1" fill="hold">
                                          <p:stCondLst>
                                            <p:cond delay="0"/>
                                          </p:stCondLst>
                                        </p:cTn>
                                        <p:tgtEl>
                                          <p:spTgt spid="32"/>
                                        </p:tgtEl>
                                        <p:attrNameLst>
                                          <p:attrName>style.visibility</p:attrName>
                                        </p:attrNameLst>
                                      </p:cBhvr>
                                      <p:to>
                                        <p:strVal val="visible"/>
                                      </p:to>
                                    </p:set>
                                  </p:childTnLst>
                                </p:cTn>
                              </p:par>
                              <p:par>
                                <p:cTn id="40" presetID="10" presetClass="entr" presetSubtype="0"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500"/>
                                        <p:tgtEl>
                                          <p:spTgt spid="9"/>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5"/>
                                        </p:tgtEl>
                                        <p:attrNameLst>
                                          <p:attrName>style.visibility</p:attrName>
                                        </p:attrNameLst>
                                      </p:cBhvr>
                                      <p:to>
                                        <p:strVal val="visible"/>
                                      </p:to>
                                    </p:set>
                                  </p:childTnLst>
                                </p:cTn>
                              </p:par>
                            </p:childTnLst>
                          </p:cTn>
                        </p:par>
                        <p:par>
                          <p:cTn id="47" fill="hold">
                            <p:stCondLst>
                              <p:cond delay="0"/>
                            </p:stCondLst>
                            <p:childTnLst>
                              <p:par>
                                <p:cTn id="48" presetID="1" presetClass="exit" presetSubtype="0" fill="hold" nodeType="afterEffect">
                                  <p:stCondLst>
                                    <p:cond delay="300"/>
                                  </p:stCondLst>
                                  <p:childTnLst>
                                    <p:set>
                                      <p:cBhvr>
                                        <p:cTn id="49" dur="1" fill="hold">
                                          <p:stCondLst>
                                            <p:cond delay="0"/>
                                          </p:stCondLst>
                                        </p:cTn>
                                        <p:tgtEl>
                                          <p:spTgt spid="25"/>
                                        </p:tgtEl>
                                        <p:attrNameLst>
                                          <p:attrName>style.visibility</p:attrName>
                                        </p:attrNameLst>
                                      </p:cBhvr>
                                      <p:to>
                                        <p:strVal val="hidden"/>
                                      </p:to>
                                    </p:set>
                                  </p:childTnLst>
                                </p:cTn>
                              </p:par>
                            </p:childTnLst>
                          </p:cTn>
                        </p:par>
                        <p:par>
                          <p:cTn id="50" fill="hold">
                            <p:stCondLst>
                              <p:cond delay="300"/>
                            </p:stCondLst>
                            <p:childTnLst>
                              <p:par>
                                <p:cTn id="51" presetID="1" presetClass="entr" presetSubtype="0" fill="hold" grpId="0" nodeType="afterEffect">
                                  <p:stCondLst>
                                    <p:cond delay="0"/>
                                  </p:stCondLst>
                                  <p:childTnLst>
                                    <p:set>
                                      <p:cBhvr>
                                        <p:cTn id="52" dur="1" fill="hold">
                                          <p:stCondLst>
                                            <p:cond delay="0"/>
                                          </p:stCondLst>
                                        </p:cTn>
                                        <p:tgtEl>
                                          <p:spTgt spid="31"/>
                                        </p:tgtEl>
                                        <p:attrNameLst>
                                          <p:attrName>style.visibility</p:attrName>
                                        </p:attrNameLst>
                                      </p:cBhvr>
                                      <p:to>
                                        <p:strVal val="visible"/>
                                      </p:to>
                                    </p:set>
                                  </p:childTnLst>
                                </p:cTn>
                              </p:par>
                            </p:childTnLst>
                          </p:cTn>
                        </p:par>
                        <p:par>
                          <p:cTn id="53" fill="hold">
                            <p:stCondLst>
                              <p:cond delay="300"/>
                            </p:stCondLst>
                            <p:childTnLst>
                              <p:par>
                                <p:cTn id="54" presetID="10" presetClass="entr" presetSubtype="0" fill="hold" grpId="0" nodeType="afterEffect">
                                  <p:stCondLst>
                                    <p:cond delay="0"/>
                                  </p:stCondLst>
                                  <p:childTnLst>
                                    <p:set>
                                      <p:cBhvr>
                                        <p:cTn id="55" dur="1" fill="hold">
                                          <p:stCondLst>
                                            <p:cond delay="0"/>
                                          </p:stCondLst>
                                        </p:cTn>
                                        <p:tgtEl>
                                          <p:spTgt spid="8"/>
                                        </p:tgtEl>
                                        <p:attrNameLst>
                                          <p:attrName>style.visibility</p:attrName>
                                        </p:attrNameLst>
                                      </p:cBhvr>
                                      <p:to>
                                        <p:strVal val="visible"/>
                                      </p:to>
                                    </p:set>
                                    <p:animEffect transition="in" filter="fade">
                                      <p:cBhvr>
                                        <p:cTn id="5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7" grpId="0"/>
      <p:bldP spid="18" grpId="0"/>
      <p:bldP spid="31" grpId="0"/>
      <p:bldP spid="32" grpId="0"/>
      <p:bldP spid="33" grpId="0"/>
      <p:bldP spid="34"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6" name="כותרת 1"/>
          <p:cNvSpPr txBox="1">
            <a:spLocks/>
          </p:cNvSpPr>
          <p:nvPr/>
        </p:nvSpPr>
        <p:spPr>
          <a:xfrm>
            <a:off x="0" y="2125663"/>
            <a:ext cx="12192000" cy="2387600"/>
          </a:xfrm>
          <a:prstGeom prst="rect">
            <a:avLst/>
          </a:prstGeom>
        </p:spPr>
        <p:txBody>
          <a:bodyPr vert="horz" lIns="91440" tIns="45720" rIns="91440" bIns="45720" rtlCol="1" anchor="ctr">
            <a:noAutofit/>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80000"/>
              </a:lnSpc>
              <a:spcBef>
                <a:spcPts val="0"/>
              </a:spcBef>
            </a:pPr>
            <a:r>
              <a:rPr lang="en-US" sz="9600" dirty="0">
                <a:solidFill>
                  <a:schemeClr val="bg1"/>
                </a:solidFill>
                <a:latin typeface="+mn-lt"/>
                <a:cs typeface="Roboto Slab Bold"/>
              </a:rPr>
              <a:t>Facebook with Indicator</a:t>
            </a:r>
            <a:endParaRPr lang="en-US" sz="9600" dirty="0">
              <a:solidFill>
                <a:schemeClr val="bg1"/>
              </a:solidFill>
              <a:latin typeface="+mn-lt"/>
              <a:cs typeface="Roboto Slab Light"/>
            </a:endParaRPr>
          </a:p>
        </p:txBody>
      </p:sp>
    </p:spTree>
    <p:extLst>
      <p:ext uri="{BB962C8B-B14F-4D97-AF65-F5344CB8AC3E}">
        <p14:creationId xmlns:p14="http://schemas.microsoft.com/office/powerpoint/2010/main" val="1705358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5875"/>
            <a:ext cx="12357100" cy="6873875"/>
          </a:xfrm>
          <a:prstGeom prst="rect">
            <a:avLst/>
          </a:prstGeom>
        </p:spPr>
      </p:pic>
    </p:spTree>
    <p:extLst>
      <p:ext uri="{BB962C8B-B14F-4D97-AF65-F5344CB8AC3E}">
        <p14:creationId xmlns:p14="http://schemas.microsoft.com/office/powerpoint/2010/main" val="785095003"/>
      </p:ext>
    </p:extLst>
  </p:cSld>
  <p:clrMapOvr>
    <a:masterClrMapping/>
  </p:clrMapOvr>
  <mc:AlternateContent xmlns:mc="http://schemas.openxmlformats.org/markup-compatibility/2006" xmlns:p14="http://schemas.microsoft.com/office/powerpoint/2010/main">
    <mc:Choice Requires="p14">
      <p:transition spd="med" p14:dur="700" advClick="0" advTm="500">
        <p:fade/>
      </p:transition>
    </mc:Choice>
    <mc:Fallback xmlns="">
      <p:transition spd="med" advClick="0" advTm="5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094300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virtual scrol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2400" y="0"/>
            <a:ext cx="11899900" cy="6858000"/>
          </a:xfrm>
          <a:prstGeom prst="rect">
            <a:avLst/>
          </a:prstGeom>
        </p:spPr>
      </p:pic>
    </p:spTree>
    <p:extLst>
      <p:ext uri="{BB962C8B-B14F-4D97-AF65-F5344CB8AC3E}">
        <p14:creationId xmlns:p14="http://schemas.microsoft.com/office/powerpoint/2010/main" val="629349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351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000327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054245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8CFC28AC-878B-4EFB-8A55-96469DB63B58}"/>
              </a:ext>
            </a:extLst>
          </p:cNvPr>
          <p:cNvSpPr>
            <a:spLocks noGrp="1"/>
          </p:cNvSpPr>
          <p:nvPr>
            <p:ph type="title"/>
          </p:nvPr>
        </p:nvSpPr>
        <p:spPr>
          <a:xfrm>
            <a:off x="838200" y="2766218"/>
            <a:ext cx="10515600" cy="1325563"/>
          </a:xfrm>
        </p:spPr>
        <p:txBody>
          <a:bodyPr/>
          <a:lstStyle/>
          <a:p>
            <a:pPr algn="ctr"/>
            <a:r>
              <a:rPr lang="en-US" b="1" dirty="0" err="1">
                <a:solidFill>
                  <a:schemeClr val="bg1"/>
                </a:solidFill>
              </a:rPr>
              <a:t>Habdson</a:t>
            </a:r>
            <a:r>
              <a:rPr lang="en-US" b="1" dirty="0">
                <a:solidFill>
                  <a:schemeClr val="bg1"/>
                </a:solidFill>
              </a:rPr>
              <a:t> – cat virtual scroll</a:t>
            </a:r>
          </a:p>
        </p:txBody>
      </p:sp>
    </p:spTree>
    <p:extLst>
      <p:ext uri="{BB962C8B-B14F-4D97-AF65-F5344CB8AC3E}">
        <p14:creationId xmlns:p14="http://schemas.microsoft.com/office/powerpoint/2010/main" val="1587308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5875"/>
            <a:ext cx="12357100" cy="6873875"/>
          </a:xfrm>
          <a:prstGeom prst="rect">
            <a:avLst/>
          </a:prstGeom>
        </p:spPr>
      </p:pic>
    </p:spTree>
    <p:extLst>
      <p:ext uri="{BB962C8B-B14F-4D97-AF65-F5344CB8AC3E}">
        <p14:creationId xmlns:p14="http://schemas.microsoft.com/office/powerpoint/2010/main" val="3790892642"/>
      </p:ext>
    </p:extLst>
  </p:cSld>
  <p:clrMapOvr>
    <a:masterClrMapping/>
  </p:clrMapOvr>
  <mc:AlternateContent xmlns:mc="http://schemas.openxmlformats.org/markup-compatibility/2006" xmlns:p14="http://schemas.microsoft.com/office/powerpoint/2010/main">
    <mc:Choice Requires="p14">
      <p:transition spd="med" p14:dur="700" advTm="500">
        <p:fade/>
      </p:transition>
    </mc:Choice>
    <mc:Fallback xmlns="">
      <p:transition spd="med" advTm="500">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accent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7" name="Title 1"/>
          <p:cNvSpPr>
            <a:spLocks noGrp="1"/>
          </p:cNvSpPr>
          <p:nvPr>
            <p:ph type="title"/>
          </p:nvPr>
        </p:nvSpPr>
        <p:spPr>
          <a:xfrm>
            <a:off x="609600" y="19146"/>
            <a:ext cx="10972800" cy="1143000"/>
          </a:xfrm>
        </p:spPr>
        <p:txBody>
          <a:bodyPr>
            <a:normAutofit/>
          </a:bodyPr>
          <a:lstStyle/>
          <a:p>
            <a:pPr algn="ctr"/>
            <a:r>
              <a:rPr lang="en-US" sz="4800" dirty="0" err="1">
                <a:solidFill>
                  <a:srgbClr val="FFFFFF"/>
                </a:solidFill>
                <a:latin typeface="+mn-lt"/>
                <a:cs typeface="Roboto Slab Bold"/>
              </a:rPr>
              <a:t>Instagram</a:t>
            </a:r>
            <a:r>
              <a:rPr lang="en-US" sz="4800" dirty="0">
                <a:solidFill>
                  <a:srgbClr val="FFFFFF"/>
                </a:solidFill>
                <a:latin typeface="+mn-lt"/>
                <a:cs typeface="Roboto Slab Light"/>
              </a:rPr>
              <a:t> Example</a:t>
            </a:r>
          </a:p>
        </p:txBody>
      </p:sp>
      <p:pic>
        <p:nvPicPr>
          <p:cNvPr id="4" name="Picture 3" descr="instagram.png"/>
          <p:cNvPicPr>
            <a:picLocks noChangeAspect="1"/>
          </p:cNvPicPr>
          <p:nvPr/>
        </p:nvPicPr>
        <p:blipFill rotWithShape="1">
          <a:blip r:embed="rId3">
            <a:extLst>
              <a:ext uri="{28A0092B-C50C-407E-A947-70E740481C1C}">
                <a14:useLocalDpi xmlns:a14="http://schemas.microsoft.com/office/drawing/2010/main" val="0"/>
              </a:ext>
            </a:extLst>
          </a:blip>
          <a:srcRect r="75414" b="43249"/>
          <a:stretch/>
        </p:blipFill>
        <p:spPr>
          <a:xfrm>
            <a:off x="1469815" y="1030361"/>
            <a:ext cx="2131573" cy="3936189"/>
          </a:xfrm>
          <a:prstGeom prst="rect">
            <a:avLst/>
          </a:prstGeom>
        </p:spPr>
      </p:pic>
      <p:pic>
        <p:nvPicPr>
          <p:cNvPr id="5" name="Picture 4" descr="instagram.png"/>
          <p:cNvPicPr>
            <a:picLocks noChangeAspect="1"/>
          </p:cNvPicPr>
          <p:nvPr/>
        </p:nvPicPr>
        <p:blipFill rotWithShape="1">
          <a:blip r:embed="rId3">
            <a:extLst>
              <a:ext uri="{28A0092B-C50C-407E-A947-70E740481C1C}">
                <a14:useLocalDpi xmlns:a14="http://schemas.microsoft.com/office/drawing/2010/main" val="0"/>
              </a:ext>
            </a:extLst>
          </a:blip>
          <a:srcRect l="24586" r="50037" b="43420"/>
          <a:stretch/>
        </p:blipFill>
        <p:spPr>
          <a:xfrm>
            <a:off x="3779740" y="1034977"/>
            <a:ext cx="2200152" cy="3924328"/>
          </a:xfrm>
          <a:prstGeom prst="rect">
            <a:avLst/>
          </a:prstGeom>
        </p:spPr>
      </p:pic>
      <p:pic>
        <p:nvPicPr>
          <p:cNvPr id="11" name="Picture 10" descr="instagram.png"/>
          <p:cNvPicPr>
            <a:picLocks noChangeAspect="1"/>
          </p:cNvPicPr>
          <p:nvPr/>
        </p:nvPicPr>
        <p:blipFill rotWithShape="1">
          <a:blip r:embed="rId3">
            <a:extLst>
              <a:ext uri="{28A0092B-C50C-407E-A947-70E740481C1C}">
                <a14:useLocalDpi xmlns:a14="http://schemas.microsoft.com/office/drawing/2010/main" val="0"/>
              </a:ext>
            </a:extLst>
          </a:blip>
          <a:srcRect l="75339" b="42906"/>
          <a:stretch/>
        </p:blipFill>
        <p:spPr>
          <a:xfrm>
            <a:off x="8536747" y="1030260"/>
            <a:ext cx="2138076" cy="3959979"/>
          </a:xfrm>
          <a:prstGeom prst="rect">
            <a:avLst/>
          </a:prstGeom>
        </p:spPr>
      </p:pic>
      <p:pic>
        <p:nvPicPr>
          <p:cNvPr id="12" name="Picture 11" descr="instagram.png"/>
          <p:cNvPicPr>
            <a:picLocks noChangeAspect="1"/>
          </p:cNvPicPr>
          <p:nvPr/>
        </p:nvPicPr>
        <p:blipFill rotWithShape="1">
          <a:blip r:embed="rId3">
            <a:extLst>
              <a:ext uri="{28A0092B-C50C-407E-A947-70E740481C1C}">
                <a14:useLocalDpi xmlns:a14="http://schemas.microsoft.com/office/drawing/2010/main" val="0"/>
              </a:ext>
            </a:extLst>
          </a:blip>
          <a:srcRect l="49962" t="1" r="24661" b="42391"/>
          <a:stretch/>
        </p:blipFill>
        <p:spPr>
          <a:xfrm>
            <a:off x="6158244" y="1011561"/>
            <a:ext cx="2200152" cy="3995629"/>
          </a:xfrm>
          <a:prstGeom prst="rect">
            <a:avLst/>
          </a:prstGeom>
        </p:spPr>
      </p:pic>
      <p:pic>
        <p:nvPicPr>
          <p:cNvPr id="13" name="Picture 12" descr="instagram.png"/>
          <p:cNvPicPr>
            <a:picLocks noChangeAspect="1"/>
          </p:cNvPicPr>
          <p:nvPr/>
        </p:nvPicPr>
        <p:blipFill rotWithShape="1">
          <a:blip r:embed="rId3">
            <a:extLst>
              <a:ext uri="{28A0092B-C50C-407E-A947-70E740481C1C}">
                <a14:useLocalDpi xmlns:a14="http://schemas.microsoft.com/office/drawing/2010/main" val="0"/>
              </a:ext>
            </a:extLst>
          </a:blip>
          <a:srcRect t="56065" r="55387" b="29190"/>
          <a:stretch/>
        </p:blipFill>
        <p:spPr>
          <a:xfrm>
            <a:off x="833120" y="4945858"/>
            <a:ext cx="5099267" cy="1011211"/>
          </a:xfrm>
          <a:prstGeom prst="rect">
            <a:avLst/>
          </a:prstGeom>
        </p:spPr>
      </p:pic>
      <p:pic>
        <p:nvPicPr>
          <p:cNvPr id="14" name="Picture 13" descr="instagram.png"/>
          <p:cNvPicPr>
            <a:picLocks noChangeAspect="1"/>
          </p:cNvPicPr>
          <p:nvPr/>
        </p:nvPicPr>
        <p:blipFill rotWithShape="1">
          <a:blip r:embed="rId3">
            <a:extLst>
              <a:ext uri="{28A0092B-C50C-407E-A947-70E740481C1C}">
                <a14:useLocalDpi xmlns:a14="http://schemas.microsoft.com/office/drawing/2010/main" val="0"/>
              </a:ext>
            </a:extLst>
          </a:blip>
          <a:srcRect l="50105" t="56587" b="29712"/>
          <a:stretch/>
        </p:blipFill>
        <p:spPr>
          <a:xfrm>
            <a:off x="5574643" y="4990338"/>
            <a:ext cx="5702973" cy="939632"/>
          </a:xfrm>
          <a:prstGeom prst="rect">
            <a:avLst/>
          </a:prstGeom>
        </p:spPr>
      </p:pic>
      <p:sp>
        <p:nvSpPr>
          <p:cNvPr id="15" name="Content Placeholder 2"/>
          <p:cNvSpPr>
            <a:spLocks noGrp="1"/>
          </p:cNvSpPr>
          <p:nvPr>
            <p:ph idx="1"/>
          </p:nvPr>
        </p:nvSpPr>
        <p:spPr>
          <a:xfrm>
            <a:off x="2168611" y="6039890"/>
            <a:ext cx="3105276" cy="633971"/>
          </a:xfrm>
        </p:spPr>
        <p:txBody>
          <a:bodyPr>
            <a:noAutofit/>
          </a:bodyPr>
          <a:lstStyle/>
          <a:p>
            <a:pPr marL="0" indent="0" algn="ctr">
              <a:buNone/>
            </a:pPr>
            <a:r>
              <a:rPr lang="en-US" sz="2300" dirty="0" err="1">
                <a:solidFill>
                  <a:srgbClr val="FFFFFF"/>
                </a:solidFill>
                <a:cs typeface="Roboto Regular"/>
              </a:rPr>
              <a:t>Instagram</a:t>
            </a:r>
            <a:r>
              <a:rPr lang="en-US" sz="2300" dirty="0">
                <a:solidFill>
                  <a:srgbClr val="FFFFFF"/>
                </a:solidFill>
                <a:cs typeface="Roboto Regular"/>
              </a:rPr>
              <a:t> starts uploading here</a:t>
            </a:r>
          </a:p>
        </p:txBody>
      </p:sp>
      <p:sp>
        <p:nvSpPr>
          <p:cNvPr id="17" name="Content Placeholder 2"/>
          <p:cNvSpPr txBox="1">
            <a:spLocks/>
          </p:cNvSpPr>
          <p:nvPr/>
        </p:nvSpPr>
        <p:spPr>
          <a:xfrm>
            <a:off x="6873493" y="5977003"/>
            <a:ext cx="3105276" cy="633971"/>
          </a:xfrm>
          <a:prstGeom prst="rect">
            <a:avLst/>
          </a:prstGeom>
        </p:spPr>
        <p:txBody>
          <a:bodyPr vert="horz" lIns="121920" tIns="60960" rIns="121920" bIns="6096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None/>
            </a:pPr>
            <a:r>
              <a:rPr lang="en-US" sz="2300" dirty="0">
                <a:solidFill>
                  <a:srgbClr val="FFFFFF"/>
                </a:solidFill>
                <a:cs typeface="Roboto Regular"/>
              </a:rPr>
              <a:t>Most apps start uploading here</a:t>
            </a:r>
          </a:p>
        </p:txBody>
      </p:sp>
    </p:spTree>
    <p:extLst>
      <p:ext uri="{BB962C8B-B14F-4D97-AF65-F5344CB8AC3E}">
        <p14:creationId xmlns:p14="http://schemas.microsoft.com/office/powerpoint/2010/main" val="58683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5">
                                            <p:txEl>
                                              <p:pRg st="0" end="0"/>
                                            </p:txEl>
                                          </p:spTgt>
                                        </p:tgtEl>
                                        <p:attrNameLst>
                                          <p:attrName>style.visibility</p:attrName>
                                        </p:attrNameLst>
                                      </p:cBhvr>
                                      <p:to>
                                        <p:strVal val="visible"/>
                                      </p:to>
                                    </p:set>
                                    <p:animEffect transition="in" filter="fade">
                                      <p:cBhvr>
                                        <p:cTn id="38" dur="500"/>
                                        <p:tgtEl>
                                          <p:spTgt spid="1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P spid="1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accent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Title 1"/>
          <p:cNvSpPr>
            <a:spLocks noGrp="1"/>
          </p:cNvSpPr>
          <p:nvPr>
            <p:ph type="title"/>
          </p:nvPr>
        </p:nvSpPr>
        <p:spPr>
          <a:xfrm>
            <a:off x="609599" y="11255"/>
            <a:ext cx="10972800" cy="1143000"/>
          </a:xfrm>
        </p:spPr>
        <p:txBody>
          <a:bodyPr>
            <a:normAutofit/>
          </a:bodyPr>
          <a:lstStyle/>
          <a:p>
            <a:pPr algn="ctr"/>
            <a:r>
              <a:rPr lang="en-US" sz="4800" dirty="0">
                <a:solidFill>
                  <a:srgbClr val="FFFFFF"/>
                </a:solidFill>
                <a:latin typeface="+mn-lt"/>
                <a:cs typeface="Roboto Slab Bold"/>
              </a:rPr>
              <a:t>Facebook</a:t>
            </a:r>
            <a:r>
              <a:rPr lang="en-US" sz="4800" dirty="0">
                <a:solidFill>
                  <a:srgbClr val="FFFFFF"/>
                </a:solidFill>
                <a:latin typeface="+mn-lt"/>
                <a:cs typeface="Roboto Slab Light"/>
              </a:rPr>
              <a:t> Example</a:t>
            </a:r>
          </a:p>
        </p:txBody>
      </p:sp>
    </p:spTree>
    <p:extLst>
      <p:ext uri="{BB962C8B-B14F-4D97-AF65-F5344CB8AC3E}">
        <p14:creationId xmlns:p14="http://schemas.microsoft.com/office/powerpoint/2010/main" val="854365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ectangle 19"/>
          <p:cNvSpPr/>
          <p:nvPr/>
        </p:nvSpPr>
        <p:spPr>
          <a:xfrm>
            <a:off x="1" y="0"/>
            <a:ext cx="6101079" cy="6877056"/>
          </a:xfrm>
          <a:prstGeom prst="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7" name="Rectangle 26"/>
          <p:cNvSpPr/>
          <p:nvPr/>
        </p:nvSpPr>
        <p:spPr>
          <a:xfrm>
            <a:off x="6101080" y="0"/>
            <a:ext cx="6248400" cy="6877056"/>
          </a:xfrm>
          <a:prstGeom prst="rect">
            <a:avLst/>
          </a:prstGeom>
          <a:solidFill>
            <a:srgbClr val="1E28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35" name="Rectangle 34"/>
          <p:cNvSpPr/>
          <p:nvPr/>
        </p:nvSpPr>
        <p:spPr>
          <a:xfrm>
            <a:off x="2616200" y="321727"/>
            <a:ext cx="7052733" cy="869944"/>
          </a:xfrm>
          <a:prstGeom prst="rect">
            <a:avLst/>
          </a:prstGeom>
          <a:solidFill>
            <a:schemeClr val="accent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8" name="TextBox 7"/>
          <p:cNvSpPr txBox="1"/>
          <p:nvPr/>
        </p:nvSpPr>
        <p:spPr>
          <a:xfrm>
            <a:off x="2955908" y="5259937"/>
            <a:ext cx="2675467" cy="543675"/>
          </a:xfrm>
          <a:prstGeom prst="rect">
            <a:avLst/>
          </a:prstGeom>
          <a:noFill/>
        </p:spPr>
        <p:txBody>
          <a:bodyPr wrap="square" rtlCol="0">
            <a:spAutoFit/>
          </a:bodyPr>
          <a:lstStyle/>
          <a:p>
            <a:pPr algn="r"/>
            <a:r>
              <a:rPr lang="en-US" sz="2933" dirty="0">
                <a:solidFill>
                  <a:srgbClr val="FFFFFF"/>
                </a:solidFill>
                <a:cs typeface="Roboto Regular"/>
              </a:rPr>
              <a:t>0-100ms</a:t>
            </a:r>
          </a:p>
        </p:txBody>
      </p:sp>
      <p:sp>
        <p:nvSpPr>
          <p:cNvPr id="9" name="TextBox 8"/>
          <p:cNvSpPr txBox="1"/>
          <p:nvPr/>
        </p:nvSpPr>
        <p:spPr>
          <a:xfrm>
            <a:off x="2600308" y="4432702"/>
            <a:ext cx="3031067" cy="543675"/>
          </a:xfrm>
          <a:prstGeom prst="rect">
            <a:avLst/>
          </a:prstGeom>
          <a:noFill/>
        </p:spPr>
        <p:txBody>
          <a:bodyPr wrap="square" rtlCol="0">
            <a:spAutoFit/>
          </a:bodyPr>
          <a:lstStyle/>
          <a:p>
            <a:pPr algn="r" fontAlgn="t"/>
            <a:r>
              <a:rPr lang="en-US" sz="2933" dirty="0">
                <a:solidFill>
                  <a:srgbClr val="FFFFFF"/>
                </a:solidFill>
                <a:cs typeface="Roboto Regular"/>
              </a:rPr>
              <a:t>100-300ms</a:t>
            </a:r>
          </a:p>
        </p:txBody>
      </p:sp>
      <p:sp>
        <p:nvSpPr>
          <p:cNvPr id="17" name="TextBox 16"/>
          <p:cNvSpPr txBox="1"/>
          <p:nvPr/>
        </p:nvSpPr>
        <p:spPr>
          <a:xfrm>
            <a:off x="2430975" y="3528346"/>
            <a:ext cx="3200400" cy="543675"/>
          </a:xfrm>
          <a:prstGeom prst="rect">
            <a:avLst/>
          </a:prstGeom>
          <a:noFill/>
        </p:spPr>
        <p:txBody>
          <a:bodyPr wrap="square" rtlCol="0">
            <a:spAutoFit/>
          </a:bodyPr>
          <a:lstStyle/>
          <a:p>
            <a:pPr algn="r" fontAlgn="t"/>
            <a:r>
              <a:rPr lang="en-US" sz="2933" dirty="0">
                <a:solidFill>
                  <a:srgbClr val="FFFFFF"/>
                </a:solidFill>
                <a:cs typeface="Roboto Regular"/>
              </a:rPr>
              <a:t>300-1000ms</a:t>
            </a:r>
          </a:p>
        </p:txBody>
      </p:sp>
      <p:sp>
        <p:nvSpPr>
          <p:cNvPr id="18" name="TextBox 17"/>
          <p:cNvSpPr txBox="1"/>
          <p:nvPr/>
        </p:nvSpPr>
        <p:spPr>
          <a:xfrm>
            <a:off x="3396175" y="2644493"/>
            <a:ext cx="2235200" cy="543675"/>
          </a:xfrm>
          <a:prstGeom prst="rect">
            <a:avLst/>
          </a:prstGeom>
          <a:noFill/>
        </p:spPr>
        <p:txBody>
          <a:bodyPr wrap="square" rtlCol="0">
            <a:spAutoFit/>
          </a:bodyPr>
          <a:lstStyle/>
          <a:p>
            <a:pPr algn="r" fontAlgn="t"/>
            <a:r>
              <a:rPr lang="en-US" sz="2933" dirty="0">
                <a:solidFill>
                  <a:srgbClr val="FFFFFF"/>
                </a:solidFill>
                <a:cs typeface="Roboto Regular"/>
              </a:rPr>
              <a:t>1000ms</a:t>
            </a:r>
          </a:p>
        </p:txBody>
      </p:sp>
      <p:sp>
        <p:nvSpPr>
          <p:cNvPr id="19" name="TextBox 18"/>
          <p:cNvSpPr txBox="1"/>
          <p:nvPr/>
        </p:nvSpPr>
        <p:spPr>
          <a:xfrm>
            <a:off x="3057508" y="1801530"/>
            <a:ext cx="2573867" cy="543675"/>
          </a:xfrm>
          <a:prstGeom prst="rect">
            <a:avLst/>
          </a:prstGeom>
          <a:noFill/>
        </p:spPr>
        <p:txBody>
          <a:bodyPr wrap="square" rtlCol="0">
            <a:spAutoFit/>
          </a:bodyPr>
          <a:lstStyle/>
          <a:p>
            <a:pPr algn="r" fontAlgn="t"/>
            <a:r>
              <a:rPr lang="en-US" sz="2933" dirty="0">
                <a:solidFill>
                  <a:srgbClr val="FFFFFF"/>
                </a:solidFill>
                <a:cs typeface="Roboto Regular"/>
              </a:rPr>
              <a:t>10,000ms</a:t>
            </a:r>
          </a:p>
        </p:txBody>
      </p:sp>
      <p:sp>
        <p:nvSpPr>
          <p:cNvPr id="3" name="Content Placeholder 2"/>
          <p:cNvSpPr>
            <a:spLocks noGrp="1"/>
          </p:cNvSpPr>
          <p:nvPr>
            <p:ph idx="1"/>
          </p:nvPr>
        </p:nvSpPr>
        <p:spPr>
          <a:xfrm>
            <a:off x="2363893" y="306469"/>
            <a:ext cx="7823200" cy="885203"/>
          </a:xfrm>
        </p:spPr>
        <p:txBody>
          <a:bodyPr>
            <a:normAutofit/>
          </a:bodyPr>
          <a:lstStyle/>
          <a:p>
            <a:pPr marL="0" indent="0" algn="ctr">
              <a:buNone/>
            </a:pPr>
            <a:r>
              <a:rPr lang="en-US" sz="4800" dirty="0">
                <a:solidFill>
                  <a:srgbClr val="FFFFFF"/>
                </a:solidFill>
                <a:cs typeface="Roboto Slab Regular"/>
              </a:rPr>
              <a:t>Let’s put it in numbers:</a:t>
            </a:r>
          </a:p>
        </p:txBody>
      </p:sp>
      <p:sp>
        <p:nvSpPr>
          <p:cNvPr id="31" name="Rectangle 30"/>
          <p:cNvSpPr/>
          <p:nvPr/>
        </p:nvSpPr>
        <p:spPr>
          <a:xfrm>
            <a:off x="6611932" y="4430817"/>
            <a:ext cx="3730765" cy="543675"/>
          </a:xfrm>
          <a:prstGeom prst="rect">
            <a:avLst/>
          </a:prstGeom>
        </p:spPr>
        <p:txBody>
          <a:bodyPr wrap="none">
            <a:spAutoFit/>
          </a:bodyPr>
          <a:lstStyle/>
          <a:p>
            <a:pPr algn="l" fontAlgn="t"/>
            <a:r>
              <a:rPr lang="en-US" sz="2933" dirty="0">
                <a:solidFill>
                  <a:srgbClr val="FFFFFF"/>
                </a:solidFill>
                <a:cs typeface="Roboto Regular"/>
              </a:rPr>
              <a:t>Small perceptible delay</a:t>
            </a:r>
          </a:p>
        </p:txBody>
      </p:sp>
      <p:sp>
        <p:nvSpPr>
          <p:cNvPr id="32" name="Rectangle 31"/>
          <p:cNvSpPr/>
          <p:nvPr/>
        </p:nvSpPr>
        <p:spPr>
          <a:xfrm>
            <a:off x="6610780" y="3524574"/>
            <a:ext cx="3145156" cy="543675"/>
          </a:xfrm>
          <a:prstGeom prst="rect">
            <a:avLst/>
          </a:prstGeom>
        </p:spPr>
        <p:txBody>
          <a:bodyPr wrap="none">
            <a:spAutoFit/>
          </a:bodyPr>
          <a:lstStyle/>
          <a:p>
            <a:pPr algn="l" fontAlgn="t"/>
            <a:r>
              <a:rPr lang="en-US" sz="2933" dirty="0">
                <a:solidFill>
                  <a:srgbClr val="FFFFFF"/>
                </a:solidFill>
                <a:cs typeface="Roboto Regular"/>
              </a:rPr>
              <a:t>Machine is working</a:t>
            </a:r>
          </a:p>
        </p:txBody>
      </p:sp>
      <p:sp>
        <p:nvSpPr>
          <p:cNvPr id="33" name="Rectangle 32"/>
          <p:cNvSpPr/>
          <p:nvPr/>
        </p:nvSpPr>
        <p:spPr>
          <a:xfrm>
            <a:off x="6630727" y="2638837"/>
            <a:ext cx="4480457" cy="543675"/>
          </a:xfrm>
          <a:prstGeom prst="rect">
            <a:avLst/>
          </a:prstGeom>
        </p:spPr>
        <p:txBody>
          <a:bodyPr wrap="none">
            <a:spAutoFit/>
          </a:bodyPr>
          <a:lstStyle/>
          <a:p>
            <a:pPr algn="l" fontAlgn="t"/>
            <a:r>
              <a:rPr lang="en-US" sz="2933" dirty="0">
                <a:solidFill>
                  <a:srgbClr val="FFFFFF"/>
                </a:solidFill>
                <a:cs typeface="Roboto Regular"/>
              </a:rPr>
              <a:t>Likely mental context switch</a:t>
            </a:r>
          </a:p>
        </p:txBody>
      </p:sp>
      <p:sp>
        <p:nvSpPr>
          <p:cNvPr id="34" name="Rectangle 33"/>
          <p:cNvSpPr/>
          <p:nvPr/>
        </p:nvSpPr>
        <p:spPr>
          <a:xfrm>
            <a:off x="6625607" y="1793986"/>
            <a:ext cx="2394951" cy="543675"/>
          </a:xfrm>
          <a:prstGeom prst="rect">
            <a:avLst/>
          </a:prstGeom>
        </p:spPr>
        <p:txBody>
          <a:bodyPr wrap="none">
            <a:spAutoFit/>
          </a:bodyPr>
          <a:lstStyle/>
          <a:p>
            <a:pPr algn="l" fontAlgn="t"/>
            <a:r>
              <a:rPr lang="en-US" sz="2933" dirty="0">
                <a:solidFill>
                  <a:srgbClr val="FFFFFF"/>
                </a:solidFill>
                <a:cs typeface="Roboto Regular"/>
              </a:rPr>
              <a:t>Doesn’t work?</a:t>
            </a:r>
          </a:p>
        </p:txBody>
      </p:sp>
      <p:pic>
        <p:nvPicPr>
          <p:cNvPr id="22" name="Picture 21" descr="482 (2).GIF"/>
          <p:cNvPicPr>
            <a:picLocks/>
          </p:cNvPicPr>
          <p:nvPr/>
        </p:nvPicPr>
        <p:blipFill>
          <a:blip r:embed="rId3">
            <a:extLst>
              <a:ext uri="{28A0092B-C50C-407E-A947-70E740481C1C}">
                <a14:useLocalDpi xmlns:a14="http://schemas.microsoft.com/office/drawing/2010/main" val="0"/>
              </a:ext>
            </a:extLst>
          </a:blip>
          <a:stretch>
            <a:fillRect/>
          </a:stretch>
        </p:blipFill>
        <p:spPr>
          <a:xfrm>
            <a:off x="6718141" y="5403021"/>
            <a:ext cx="302400" cy="303888"/>
          </a:xfrm>
          <a:prstGeom prst="rect">
            <a:avLst/>
          </a:prstGeom>
        </p:spPr>
      </p:pic>
    </p:spTree>
    <p:extLst>
      <p:ext uri="{BB962C8B-B14F-4D97-AF65-F5344CB8AC3E}">
        <p14:creationId xmlns:p14="http://schemas.microsoft.com/office/powerpoint/2010/main" val="2939263494"/>
      </p:ext>
    </p:extLst>
  </p:cSld>
  <p:clrMapOvr>
    <a:masterClrMapping/>
  </p:clrMapOvr>
  <mc:AlternateContent xmlns:mc="http://schemas.openxmlformats.org/markup-compatibility/2006" xmlns:p14="http://schemas.microsoft.com/office/powerpoint/2010/main">
    <mc:Choice Requires="p14">
      <p:transition p14:dur="0" advClick="0" advTm="0"/>
    </mc:Choice>
    <mc:Fallback xmlns="">
      <p:transition advClick="0" advTm="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100"/>
                                  </p:stCondLst>
                                  <p:childTnLst>
                                    <p:set>
                                      <p:cBhvr>
                                        <p:cTn id="9" dur="1" fill="hold">
                                          <p:stCondLst>
                                            <p:cond delay="0"/>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accent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Title 1"/>
          <p:cNvSpPr>
            <a:spLocks noGrp="1"/>
          </p:cNvSpPr>
          <p:nvPr>
            <p:ph type="title"/>
          </p:nvPr>
        </p:nvSpPr>
        <p:spPr>
          <a:xfrm>
            <a:off x="609599" y="11255"/>
            <a:ext cx="10972800" cy="1143000"/>
          </a:xfrm>
        </p:spPr>
        <p:txBody>
          <a:bodyPr>
            <a:normAutofit/>
          </a:bodyPr>
          <a:lstStyle/>
          <a:p>
            <a:pPr algn="ctr"/>
            <a:r>
              <a:rPr lang="en-US" sz="4800" dirty="0">
                <a:solidFill>
                  <a:srgbClr val="FFFFFF"/>
                </a:solidFill>
                <a:latin typeface="+mn-lt"/>
                <a:cs typeface="Roboto Slab Bold"/>
              </a:rPr>
              <a:t>Facebook</a:t>
            </a:r>
            <a:r>
              <a:rPr lang="en-US" sz="4800" dirty="0">
                <a:solidFill>
                  <a:srgbClr val="FFFFFF"/>
                </a:solidFill>
                <a:latin typeface="+mn-lt"/>
                <a:cs typeface="Roboto Slab Light"/>
              </a:rPr>
              <a:t> Example - optimistic</a:t>
            </a:r>
          </a:p>
        </p:txBody>
      </p:sp>
    </p:spTree>
    <p:extLst>
      <p:ext uri="{BB962C8B-B14F-4D97-AF65-F5344CB8AC3E}">
        <p14:creationId xmlns:p14="http://schemas.microsoft.com/office/powerpoint/2010/main" val="413384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accent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Title 1"/>
          <p:cNvSpPr>
            <a:spLocks noGrp="1"/>
          </p:cNvSpPr>
          <p:nvPr>
            <p:ph type="title"/>
          </p:nvPr>
        </p:nvSpPr>
        <p:spPr>
          <a:xfrm>
            <a:off x="609599" y="11255"/>
            <a:ext cx="10972800" cy="1143000"/>
          </a:xfrm>
        </p:spPr>
        <p:txBody>
          <a:bodyPr>
            <a:normAutofit/>
          </a:bodyPr>
          <a:lstStyle/>
          <a:p>
            <a:pPr algn="ctr"/>
            <a:r>
              <a:rPr lang="en-US" sz="4800" dirty="0" err="1">
                <a:solidFill>
                  <a:srgbClr val="FFFFFF"/>
                </a:solidFill>
                <a:latin typeface="+mn-lt"/>
                <a:cs typeface="Roboto Slab Bold"/>
              </a:rPr>
              <a:t>WhatApp</a:t>
            </a:r>
            <a:r>
              <a:rPr lang="en-US" sz="4800" dirty="0">
                <a:solidFill>
                  <a:srgbClr val="FFFFFF"/>
                </a:solidFill>
                <a:latin typeface="+mn-lt"/>
                <a:cs typeface="Roboto Slab Light"/>
              </a:rPr>
              <a:t> Example</a:t>
            </a:r>
          </a:p>
        </p:txBody>
      </p:sp>
    </p:spTree>
    <p:extLst>
      <p:ext uri="{BB962C8B-B14F-4D97-AF65-F5344CB8AC3E}">
        <p14:creationId xmlns:p14="http://schemas.microsoft.com/office/powerpoint/2010/main" val="3909963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accent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Title 1"/>
          <p:cNvSpPr>
            <a:spLocks noGrp="1"/>
          </p:cNvSpPr>
          <p:nvPr>
            <p:ph type="title"/>
          </p:nvPr>
        </p:nvSpPr>
        <p:spPr>
          <a:xfrm>
            <a:off x="609599" y="11255"/>
            <a:ext cx="10972800" cy="1143000"/>
          </a:xfrm>
        </p:spPr>
        <p:txBody>
          <a:bodyPr>
            <a:normAutofit/>
          </a:bodyPr>
          <a:lstStyle/>
          <a:p>
            <a:pPr algn="ctr" rtl="0"/>
            <a:r>
              <a:rPr lang="en-US" sz="4800" dirty="0">
                <a:solidFill>
                  <a:srgbClr val="FFFFFF"/>
                </a:solidFill>
                <a:latin typeface="+mn-lt"/>
                <a:cs typeface="Roboto Slab Bold"/>
              </a:rPr>
              <a:t>Predict</a:t>
            </a:r>
            <a:endParaRPr lang="en-US" sz="4800" dirty="0">
              <a:solidFill>
                <a:srgbClr val="FFFFFF"/>
              </a:solidFill>
              <a:latin typeface="+mn-lt"/>
              <a:cs typeface="Roboto Slab Light"/>
            </a:endParaRPr>
          </a:p>
        </p:txBody>
      </p:sp>
    </p:spTree>
    <p:extLst>
      <p:ext uri="{BB962C8B-B14F-4D97-AF65-F5344CB8AC3E}">
        <p14:creationId xmlns:p14="http://schemas.microsoft.com/office/powerpoint/2010/main" val="3638341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accent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4" name="Picture 3" descr="loading-animation-demo (1).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3201" y="603149"/>
            <a:ext cx="9228667" cy="5612275"/>
          </a:xfrm>
          <a:prstGeom prst="rect">
            <a:avLst/>
          </a:prstGeom>
        </p:spPr>
      </p:pic>
      <p:sp>
        <p:nvSpPr>
          <p:cNvPr id="2" name="Rectangle 1"/>
          <p:cNvSpPr/>
          <p:nvPr/>
        </p:nvSpPr>
        <p:spPr>
          <a:xfrm>
            <a:off x="4727788" y="6256221"/>
            <a:ext cx="6096000" cy="297454"/>
          </a:xfrm>
          <a:prstGeom prst="rect">
            <a:avLst/>
          </a:prstGeom>
        </p:spPr>
        <p:txBody>
          <a:bodyPr>
            <a:spAutoFit/>
          </a:bodyPr>
          <a:lstStyle/>
          <a:p>
            <a:pPr algn="r"/>
            <a:r>
              <a:rPr lang="en-US" sz="1333" dirty="0">
                <a:solidFill>
                  <a:schemeClr val="bg1"/>
                </a:solidFill>
                <a:latin typeface="Roboto Slab Light"/>
                <a:cs typeface="Roboto Slab Light"/>
              </a:rPr>
              <a:t>Credit: http://</a:t>
            </a:r>
            <a:r>
              <a:rPr lang="en-US" sz="1333" dirty="0" err="1">
                <a:solidFill>
                  <a:schemeClr val="bg1"/>
                </a:solidFill>
                <a:latin typeface="Roboto Slab Light"/>
                <a:cs typeface="Roboto Slab Light"/>
              </a:rPr>
              <a:t>blog.teamtreehouse.com</a:t>
            </a:r>
            <a:r>
              <a:rPr lang="en-US" sz="1333" dirty="0">
                <a:solidFill>
                  <a:schemeClr val="bg1"/>
                </a:solidFill>
                <a:latin typeface="Roboto Slab Light"/>
                <a:cs typeface="Roboto Slab Light"/>
              </a:rPr>
              <a:t>/perceived-performance</a:t>
            </a:r>
          </a:p>
        </p:txBody>
      </p:sp>
    </p:spTree>
    <p:extLst>
      <p:ext uri="{BB962C8B-B14F-4D97-AF65-F5344CB8AC3E}">
        <p14:creationId xmlns:p14="http://schemas.microsoft.com/office/powerpoint/2010/main" val="341468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357100" cy="6873875"/>
          </a:xfrm>
          <a:prstGeom prst="rect">
            <a:avLst/>
          </a:prstGeom>
        </p:spPr>
      </p:pic>
    </p:spTree>
    <p:extLst>
      <p:ext uri="{BB962C8B-B14F-4D97-AF65-F5344CB8AC3E}">
        <p14:creationId xmlns:p14="http://schemas.microsoft.com/office/powerpoint/2010/main" val="3200527807"/>
      </p:ext>
    </p:extLst>
  </p:cSld>
  <p:clrMapOvr>
    <a:masterClrMapping/>
  </p:clrMapOvr>
  <mc:AlternateContent xmlns:mc="http://schemas.openxmlformats.org/markup-compatibility/2006" xmlns:p14="http://schemas.microsoft.com/office/powerpoint/2010/main">
    <mc:Choice Requires="p14">
      <p:transition spd="med" p14:dur="700" advClick="0" advTm="500">
        <p:fade/>
      </p:transition>
    </mc:Choice>
    <mc:Fallback xmlns="">
      <p:transition spd="med" advClick="0" advTm="500">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15115" y="0"/>
            <a:ext cx="12407115" cy="6858000"/>
          </a:xfrm>
          <a:prstGeom prst="rect">
            <a:avLst/>
          </a:prstGeom>
          <a:solidFill>
            <a:schemeClr val="accent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2" name="Rectangle 21"/>
          <p:cNvSpPr/>
          <p:nvPr/>
        </p:nvSpPr>
        <p:spPr>
          <a:xfrm>
            <a:off x="3130715" y="2546749"/>
            <a:ext cx="6541605" cy="4524315"/>
          </a:xfrm>
          <a:prstGeom prst="rect">
            <a:avLst/>
          </a:prstGeom>
        </p:spPr>
        <p:txBody>
          <a:bodyPr wrap="square">
            <a:spAutoFit/>
          </a:bodyPr>
          <a:lstStyle/>
          <a:p>
            <a:pPr algn="l" rtl="0"/>
            <a:r>
              <a:rPr lang="en-US" sz="1600" b="1" dirty="0">
                <a:solidFill>
                  <a:schemeClr val="accent3">
                    <a:lumMod val="60000"/>
                    <a:lumOff val="40000"/>
                  </a:schemeClr>
                </a:solidFill>
                <a:latin typeface="Courier New"/>
                <a:cs typeface="Courier New"/>
              </a:rPr>
              <a:t>// Make AJAX request to create post for user</a:t>
            </a:r>
          </a:p>
          <a:p>
            <a:pPr algn="l" rtl="0"/>
            <a:r>
              <a:rPr lang="en-US" sz="1600" b="1" dirty="0">
                <a:solidFill>
                  <a:srgbClr val="FFFFFF"/>
                </a:solidFill>
                <a:latin typeface="Courier New"/>
                <a:cs typeface="Courier New"/>
              </a:rPr>
              <a:t>$.ajax(</a:t>
            </a:r>
            <a:r>
              <a:rPr lang="en-US" sz="1600" b="1" dirty="0">
                <a:solidFill>
                  <a:srgbClr val="5BC1F0"/>
                </a:solidFill>
                <a:latin typeface="Courier New"/>
                <a:cs typeface="Courier New"/>
              </a:rPr>
              <a:t>"/user/post"</a:t>
            </a:r>
            <a:r>
              <a:rPr lang="en-US" sz="1600" b="1" dirty="0">
                <a:solidFill>
                  <a:srgbClr val="FFFFFF"/>
                </a:solidFill>
                <a:latin typeface="Courier New"/>
                <a:cs typeface="Courier New"/>
              </a:rPr>
              <a:t>, {</a:t>
            </a:r>
          </a:p>
          <a:p>
            <a:pPr algn="l" rtl="0"/>
            <a:r>
              <a:rPr lang="en-US" sz="1600" b="1" dirty="0">
                <a:solidFill>
                  <a:srgbClr val="FFFFFF"/>
                </a:solidFill>
                <a:latin typeface="Courier New"/>
                <a:cs typeface="Courier New"/>
              </a:rPr>
              <a:t>	type: </a:t>
            </a:r>
            <a:r>
              <a:rPr lang="en-US" sz="1600" b="1" dirty="0">
                <a:solidFill>
                  <a:srgbClr val="5BC1F0"/>
                </a:solidFill>
                <a:latin typeface="Courier New"/>
                <a:cs typeface="Courier New"/>
              </a:rPr>
              <a:t>"POST”</a:t>
            </a:r>
            <a:r>
              <a:rPr lang="en-US" sz="1600" b="1" dirty="0">
                <a:solidFill>
                  <a:srgbClr val="FFFFFF"/>
                </a:solidFill>
                <a:latin typeface="Courier New"/>
                <a:cs typeface="Courier New"/>
              </a:rPr>
              <a:t>,</a:t>
            </a:r>
            <a:endParaRPr lang="en-US" sz="1600" b="1" dirty="0">
              <a:solidFill>
                <a:srgbClr val="5BC1F0"/>
              </a:solidFill>
              <a:latin typeface="Courier New"/>
              <a:cs typeface="Courier New"/>
            </a:endParaRPr>
          </a:p>
          <a:p>
            <a:pPr algn="l" rtl="0"/>
            <a:r>
              <a:rPr lang="en-US" sz="1600" b="1" dirty="0">
                <a:solidFill>
                  <a:srgbClr val="FFFFFF"/>
                </a:solidFill>
                <a:latin typeface="Courier New"/>
                <a:cs typeface="Courier New"/>
              </a:rPr>
              <a:t>	data: { </a:t>
            </a:r>
            <a:r>
              <a:rPr lang="en-US" sz="1600" b="1" dirty="0" err="1">
                <a:solidFill>
                  <a:srgbClr val="FFFFFF"/>
                </a:solidFill>
                <a:latin typeface="Courier New"/>
                <a:cs typeface="Courier New"/>
              </a:rPr>
              <a:t>from_date</a:t>
            </a:r>
            <a:r>
              <a:rPr lang="en-US" sz="1600" b="1" dirty="0">
                <a:solidFill>
                  <a:srgbClr val="FFFFFF"/>
                </a:solidFill>
                <a:latin typeface="Courier New"/>
                <a:cs typeface="Courier New"/>
              </a:rPr>
              <a:t>: </a:t>
            </a:r>
            <a:r>
              <a:rPr lang="en-US" sz="1600" b="1" dirty="0" err="1">
                <a:solidFill>
                  <a:srgbClr val="FFFFFF"/>
                </a:solidFill>
                <a:latin typeface="Courier New"/>
                <a:cs typeface="Courier New"/>
              </a:rPr>
              <a:t>this.from_date</a:t>
            </a:r>
            <a:r>
              <a:rPr lang="en-US" sz="1600" b="1" dirty="0">
                <a:solidFill>
                  <a:srgbClr val="FFFFFF"/>
                </a:solidFill>
                <a:latin typeface="Courier New"/>
                <a:cs typeface="Courier New"/>
              </a:rPr>
              <a:t> },</a:t>
            </a:r>
          </a:p>
          <a:p>
            <a:pPr algn="l" rtl="0"/>
            <a:r>
              <a:rPr lang="en-US" sz="1600" b="1" dirty="0">
                <a:solidFill>
                  <a:srgbClr val="FFFFFF"/>
                </a:solidFill>
                <a:latin typeface="Courier New"/>
                <a:cs typeface="Courier New"/>
              </a:rPr>
              <a:t>	</a:t>
            </a:r>
            <a:r>
              <a:rPr lang="en-US" sz="1600" b="1" dirty="0" err="1">
                <a:solidFill>
                  <a:srgbClr val="FFFFFF"/>
                </a:solidFill>
                <a:latin typeface="Courier New"/>
                <a:cs typeface="Courier New"/>
              </a:rPr>
              <a:t>dataType</a:t>
            </a:r>
            <a:r>
              <a:rPr lang="en-US" sz="1600" b="1" dirty="0">
                <a:solidFill>
                  <a:srgbClr val="FFFFFF"/>
                </a:solidFill>
                <a:latin typeface="Courier New"/>
                <a:cs typeface="Courier New"/>
              </a:rPr>
              <a:t>: </a:t>
            </a:r>
            <a:r>
              <a:rPr lang="en-US" sz="1600" b="1" dirty="0">
                <a:solidFill>
                  <a:srgbClr val="5BC1F0"/>
                </a:solidFill>
                <a:latin typeface="Courier New"/>
                <a:cs typeface="Courier New"/>
              </a:rPr>
              <a:t>"</a:t>
            </a:r>
            <a:r>
              <a:rPr lang="en-US" sz="1600" b="1" dirty="0" err="1">
                <a:solidFill>
                  <a:srgbClr val="5BC1F0"/>
                </a:solidFill>
                <a:latin typeface="Courier New"/>
                <a:cs typeface="Courier New"/>
              </a:rPr>
              <a:t>json</a:t>
            </a:r>
            <a:r>
              <a:rPr lang="en-US" sz="1600" b="1" dirty="0">
                <a:solidFill>
                  <a:srgbClr val="5BC1F0"/>
                </a:solidFill>
                <a:latin typeface="Courier New"/>
                <a:cs typeface="Courier New"/>
              </a:rPr>
              <a:t>”</a:t>
            </a:r>
            <a:r>
              <a:rPr lang="en-US" sz="1600" b="1" dirty="0">
                <a:solidFill>
                  <a:srgbClr val="FFFFFF"/>
                </a:solidFill>
                <a:latin typeface="Courier New"/>
                <a:cs typeface="Courier New"/>
              </a:rPr>
              <a:t>,</a:t>
            </a:r>
            <a:endParaRPr lang="en-US" sz="1600" b="1" dirty="0">
              <a:solidFill>
                <a:srgbClr val="5BC1F0"/>
              </a:solidFill>
              <a:latin typeface="Courier New"/>
              <a:cs typeface="Courier New"/>
            </a:endParaRPr>
          </a:p>
          <a:p>
            <a:pPr algn="l" rtl="0"/>
            <a:r>
              <a:rPr lang="en-US" sz="1600" b="1" dirty="0">
                <a:solidFill>
                  <a:srgbClr val="FFFFFF"/>
                </a:solidFill>
                <a:latin typeface="Courier New"/>
                <a:cs typeface="Courier New"/>
              </a:rPr>
              <a:t>	success: </a:t>
            </a:r>
            <a:r>
              <a:rPr lang="en-US" sz="1600" b="1" dirty="0">
                <a:solidFill>
                  <a:schemeClr val="accent6">
                    <a:lumMod val="60000"/>
                    <a:lumOff val="40000"/>
                  </a:schemeClr>
                </a:solidFill>
                <a:latin typeface="Courier New"/>
                <a:cs typeface="Courier New"/>
              </a:rPr>
              <a:t>function</a:t>
            </a:r>
            <a:r>
              <a:rPr lang="en-US" sz="1600" b="1" dirty="0">
                <a:solidFill>
                  <a:srgbClr val="FFFFFF"/>
                </a:solidFill>
                <a:latin typeface="Courier New"/>
                <a:cs typeface="Courier New"/>
              </a:rPr>
              <a:t>(</a:t>
            </a:r>
            <a:r>
              <a:rPr lang="en-US" sz="1600" b="1" dirty="0">
                <a:solidFill>
                  <a:srgbClr val="53B6B7"/>
                </a:solidFill>
                <a:latin typeface="Courier New"/>
                <a:cs typeface="Courier New"/>
              </a:rPr>
              <a:t>data</a:t>
            </a:r>
            <a:r>
              <a:rPr lang="en-US" sz="1600" b="1" dirty="0">
                <a:solidFill>
                  <a:srgbClr val="FFFFFF"/>
                </a:solidFill>
                <a:latin typeface="Courier New"/>
                <a:cs typeface="Courier New"/>
              </a:rPr>
              <a:t>) {</a:t>
            </a:r>
          </a:p>
          <a:p>
            <a:pPr algn="l" rtl="0"/>
            <a:r>
              <a:rPr lang="en-US" sz="1600" b="1" dirty="0">
                <a:solidFill>
                  <a:srgbClr val="FFFFFF"/>
                </a:solidFill>
                <a:latin typeface="Courier New"/>
                <a:cs typeface="Courier New"/>
              </a:rPr>
              <a:t>		</a:t>
            </a:r>
            <a:endParaRPr lang="en-US" sz="1600" b="1" dirty="0">
              <a:solidFill>
                <a:schemeClr val="accent3">
                  <a:lumMod val="60000"/>
                  <a:lumOff val="40000"/>
                </a:schemeClr>
              </a:solidFill>
              <a:latin typeface="Courier New"/>
              <a:cs typeface="Courier New"/>
            </a:endParaRPr>
          </a:p>
          <a:p>
            <a:pPr algn="l" rtl="0"/>
            <a:endParaRPr lang="en-US" sz="1600" b="1" dirty="0">
              <a:solidFill>
                <a:schemeClr val="accent3">
                  <a:lumMod val="60000"/>
                  <a:lumOff val="40000"/>
                </a:schemeClr>
              </a:solidFill>
              <a:latin typeface="Courier New"/>
              <a:cs typeface="Courier New"/>
            </a:endParaRPr>
          </a:p>
          <a:p>
            <a:pPr algn="l" rtl="0"/>
            <a:endParaRPr lang="en-US" sz="1600" b="1" dirty="0">
              <a:solidFill>
                <a:schemeClr val="accent3">
                  <a:lumMod val="60000"/>
                  <a:lumOff val="40000"/>
                </a:schemeClr>
              </a:solidFill>
              <a:latin typeface="Courier New"/>
              <a:cs typeface="Courier New"/>
            </a:endParaRPr>
          </a:p>
          <a:p>
            <a:pPr algn="l" rtl="0"/>
            <a:r>
              <a:rPr lang="en-US" sz="1600" b="1" dirty="0">
                <a:solidFill>
                  <a:srgbClr val="FFFFFF"/>
                </a:solidFill>
                <a:latin typeface="Courier New"/>
                <a:cs typeface="Courier New"/>
              </a:rPr>
              <a:t>	},</a:t>
            </a:r>
          </a:p>
          <a:p>
            <a:pPr algn="l" rtl="0"/>
            <a:r>
              <a:rPr lang="en-US" sz="1600" b="1" dirty="0">
                <a:solidFill>
                  <a:srgbClr val="FFFFFF"/>
                </a:solidFill>
                <a:latin typeface="Courier New"/>
                <a:cs typeface="Courier New"/>
              </a:rPr>
              <a:t>	error: </a:t>
            </a:r>
            <a:r>
              <a:rPr lang="en-US" sz="1600" b="1" dirty="0">
                <a:solidFill>
                  <a:schemeClr val="accent6">
                    <a:lumMod val="60000"/>
                    <a:lumOff val="40000"/>
                  </a:schemeClr>
                </a:solidFill>
                <a:latin typeface="Courier New"/>
                <a:cs typeface="Courier New"/>
              </a:rPr>
              <a:t>function</a:t>
            </a:r>
            <a:r>
              <a:rPr lang="en-US" sz="1600" b="1" dirty="0">
                <a:solidFill>
                  <a:srgbClr val="FFFFFF"/>
                </a:solidFill>
                <a:latin typeface="Courier New"/>
                <a:cs typeface="Courier New"/>
              </a:rPr>
              <a:t>(</a:t>
            </a:r>
            <a:r>
              <a:rPr lang="en-US" sz="1600" b="1" dirty="0">
                <a:solidFill>
                  <a:srgbClr val="53B6B7"/>
                </a:solidFill>
                <a:latin typeface="Courier New"/>
                <a:cs typeface="Courier New"/>
              </a:rPr>
              <a:t>data</a:t>
            </a:r>
            <a:r>
              <a:rPr lang="en-US" sz="1600" b="1" dirty="0">
                <a:solidFill>
                  <a:srgbClr val="FFFFFF"/>
                </a:solidFill>
                <a:latin typeface="Courier New"/>
                <a:cs typeface="Courier New"/>
              </a:rPr>
              <a:t>) {</a:t>
            </a:r>
          </a:p>
          <a:p>
            <a:pPr algn="l" rtl="0"/>
            <a:r>
              <a:rPr lang="en-US" sz="1600" b="1" dirty="0">
                <a:solidFill>
                  <a:srgbClr val="FFFFFF"/>
                </a:solidFill>
                <a:latin typeface="Courier New"/>
                <a:cs typeface="Courier New"/>
              </a:rPr>
              <a:t>		</a:t>
            </a:r>
            <a:r>
              <a:rPr lang="en-US" sz="1600" b="1" dirty="0">
                <a:solidFill>
                  <a:schemeClr val="accent3">
                    <a:lumMod val="60000"/>
                    <a:lumOff val="40000"/>
                  </a:schemeClr>
                </a:solidFill>
                <a:latin typeface="Courier New"/>
                <a:cs typeface="Courier New"/>
              </a:rPr>
              <a:t>// Notify the user on error</a:t>
            </a:r>
          </a:p>
          <a:p>
            <a:pPr algn="l" rtl="0"/>
            <a:r>
              <a:rPr lang="en-US" sz="1600" b="1" dirty="0">
                <a:solidFill>
                  <a:srgbClr val="FFFFFF"/>
                </a:solidFill>
                <a:latin typeface="Courier New"/>
                <a:cs typeface="Courier New"/>
              </a:rPr>
              <a:t>		...</a:t>
            </a:r>
          </a:p>
          <a:p>
            <a:pPr algn="l" rtl="0"/>
            <a:r>
              <a:rPr lang="en-US" sz="1600" b="1" dirty="0">
                <a:solidFill>
                  <a:srgbClr val="FFFFFF"/>
                </a:solidFill>
                <a:latin typeface="Courier New"/>
                <a:cs typeface="Courier New"/>
              </a:rPr>
              <a:t>		...</a:t>
            </a:r>
          </a:p>
          <a:p>
            <a:pPr algn="l" rtl="0"/>
            <a:r>
              <a:rPr lang="en-US" sz="1600" b="1" dirty="0">
                <a:solidFill>
                  <a:srgbClr val="FFFFFF"/>
                </a:solidFill>
                <a:latin typeface="Courier New"/>
                <a:cs typeface="Courier New"/>
              </a:rPr>
              <a:t>	}</a:t>
            </a:r>
          </a:p>
          <a:p>
            <a:pPr algn="l" rtl="0"/>
            <a:r>
              <a:rPr lang="en-US" sz="1600" b="1" dirty="0">
                <a:solidFill>
                  <a:srgbClr val="FFFFFF"/>
                </a:solidFill>
                <a:latin typeface="Courier New"/>
                <a:cs typeface="Courier New"/>
              </a:rPr>
              <a:t>});</a:t>
            </a:r>
          </a:p>
          <a:p>
            <a:pPr algn="l" rtl="0"/>
            <a:endParaRPr lang="en-US" sz="1600" b="1" dirty="0">
              <a:solidFill>
                <a:srgbClr val="FFFFFF"/>
              </a:solidFill>
              <a:latin typeface="Courier New"/>
              <a:cs typeface="Courier New"/>
            </a:endParaRPr>
          </a:p>
          <a:p>
            <a:pPr algn="l" rtl="0"/>
            <a:endParaRPr lang="en-US" sz="1600" b="1" dirty="0">
              <a:latin typeface="Courier New"/>
              <a:cs typeface="Courier New"/>
            </a:endParaRPr>
          </a:p>
        </p:txBody>
      </p:sp>
      <p:sp>
        <p:nvSpPr>
          <p:cNvPr id="23" name="Rectangle 22"/>
          <p:cNvSpPr/>
          <p:nvPr/>
        </p:nvSpPr>
        <p:spPr>
          <a:xfrm>
            <a:off x="4366041" y="4059068"/>
            <a:ext cx="3892872" cy="830997"/>
          </a:xfrm>
          <a:prstGeom prst="rect">
            <a:avLst/>
          </a:prstGeom>
        </p:spPr>
        <p:txBody>
          <a:bodyPr wrap="square">
            <a:spAutoFit/>
          </a:bodyPr>
          <a:lstStyle/>
          <a:p>
            <a:pPr algn="l" rtl="0"/>
            <a:r>
              <a:rPr lang="en-US" sz="1600" b="1" dirty="0">
                <a:solidFill>
                  <a:schemeClr val="accent3">
                    <a:lumMod val="60000"/>
                    <a:lumOff val="40000"/>
                  </a:schemeClr>
                </a:solidFill>
                <a:latin typeface="Courier New"/>
                <a:cs typeface="Courier New"/>
              </a:rPr>
              <a:t>// Render new post in the UI</a:t>
            </a:r>
          </a:p>
          <a:p>
            <a:pPr algn="l" rtl="0"/>
            <a:r>
              <a:rPr lang="en-US" sz="1600" b="1" dirty="0">
                <a:solidFill>
                  <a:srgbClr val="FFFFFF"/>
                </a:solidFill>
                <a:latin typeface="Courier New"/>
                <a:cs typeface="Courier New"/>
              </a:rPr>
              <a:t>... ... ...</a:t>
            </a:r>
          </a:p>
          <a:p>
            <a:pPr algn="l" rtl="0"/>
            <a:r>
              <a:rPr lang="en-US" sz="1600" b="1" dirty="0">
                <a:solidFill>
                  <a:srgbClr val="FFFFFF"/>
                </a:solidFill>
                <a:latin typeface="Courier New"/>
                <a:cs typeface="Courier New"/>
              </a:rPr>
              <a:t>... ...</a:t>
            </a:r>
          </a:p>
        </p:txBody>
      </p:sp>
      <p:sp>
        <p:nvSpPr>
          <p:cNvPr id="24" name="Title 1"/>
          <p:cNvSpPr>
            <a:spLocks noGrp="1"/>
          </p:cNvSpPr>
          <p:nvPr>
            <p:ph type="title"/>
          </p:nvPr>
        </p:nvSpPr>
        <p:spPr>
          <a:xfrm>
            <a:off x="609600" y="19146"/>
            <a:ext cx="10972800" cy="1143000"/>
          </a:xfrm>
        </p:spPr>
        <p:txBody>
          <a:bodyPr>
            <a:normAutofit/>
          </a:bodyPr>
          <a:lstStyle/>
          <a:p>
            <a:pPr algn="ctr"/>
            <a:r>
              <a:rPr lang="en-US" sz="4800" dirty="0">
                <a:solidFill>
                  <a:srgbClr val="FFFFFF"/>
                </a:solidFill>
                <a:latin typeface="+mn-lt"/>
                <a:cs typeface="Roboto Slab Light"/>
              </a:rPr>
              <a:t>Don’t wait for success. </a:t>
            </a:r>
            <a:r>
              <a:rPr lang="en-US" sz="4800" dirty="0">
                <a:solidFill>
                  <a:srgbClr val="FFFFFF"/>
                </a:solidFill>
                <a:latin typeface="+mn-lt"/>
                <a:cs typeface="Roboto Slab Bold"/>
              </a:rPr>
              <a:t>Operate</a:t>
            </a:r>
          </a:p>
        </p:txBody>
      </p:sp>
    </p:spTree>
    <p:extLst>
      <p:ext uri="{BB962C8B-B14F-4D97-AF65-F5344CB8AC3E}">
        <p14:creationId xmlns:p14="http://schemas.microsoft.com/office/powerpoint/2010/main" val="2410451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grpId="0" nodeType="clickEffect">
                                  <p:stCondLst>
                                    <p:cond delay="0"/>
                                  </p:stCondLst>
                                  <p:childTnLst>
                                    <p:animMotion origin="layout" path="M 1.66667E-6 4.81481E-6 L -0.10143 -0.35649 " pathEditMode="relative" rAng="0" ptsTypes="AA">
                                      <p:cBhvr>
                                        <p:cTn id="6" dur="2000" fill="hold"/>
                                        <p:tgtEl>
                                          <p:spTgt spid="23"/>
                                        </p:tgtEl>
                                        <p:attrNameLst>
                                          <p:attrName>ppt_x</p:attrName>
                                          <p:attrName>ppt_y</p:attrName>
                                        </p:attrNameLst>
                                      </p:cBhvr>
                                      <p:rCtr x="-5078" y="-1782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a:solidFill>
                  <a:srgbClr val="FFFFFF"/>
                </a:solidFill>
                <a:latin typeface="+mn-lt"/>
                <a:cs typeface="Roboto Slab Light"/>
              </a:rPr>
              <a:t>Order flow</a:t>
            </a:r>
            <a:endParaRPr lang="en-US" sz="4800" dirty="0">
              <a:solidFill>
                <a:srgbClr val="FFFFFF"/>
              </a:solidFill>
              <a:latin typeface="+mn-lt"/>
              <a:cs typeface="Roboto Slab Bold"/>
            </a:endParaRPr>
          </a:p>
        </p:txBody>
      </p:sp>
    </p:spTree>
    <p:extLst>
      <p:ext uri="{BB962C8B-B14F-4D97-AF65-F5344CB8AC3E}">
        <p14:creationId xmlns:p14="http://schemas.microsoft.com/office/powerpoint/2010/main" val="2804232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err="1">
                <a:solidFill>
                  <a:srgbClr val="FFFFFF"/>
                </a:solidFill>
                <a:latin typeface="+mn-lt"/>
                <a:cs typeface="Roboto Slab Light"/>
              </a:rPr>
              <a:t>daPulse</a:t>
            </a:r>
            <a:r>
              <a:rPr lang="en-US" sz="4800" dirty="0">
                <a:solidFill>
                  <a:srgbClr val="FFFFFF"/>
                </a:solidFill>
                <a:latin typeface="+mn-lt"/>
                <a:cs typeface="Roboto Slab Light"/>
              </a:rPr>
              <a:t> </a:t>
            </a:r>
            <a:r>
              <a:rPr lang="en-US" sz="4800" dirty="0">
                <a:solidFill>
                  <a:srgbClr val="FFFFFF"/>
                </a:solidFill>
                <a:latin typeface="Roboto Slab Bold"/>
                <a:cs typeface="Roboto Slab Bold"/>
              </a:rPr>
              <a:t>Signup</a:t>
            </a:r>
            <a:r>
              <a:rPr lang="en-US" sz="4800" dirty="0">
                <a:solidFill>
                  <a:srgbClr val="FFFFFF"/>
                </a:solidFill>
                <a:latin typeface="+mn-lt"/>
                <a:cs typeface="Roboto Slab Light"/>
              </a:rPr>
              <a:t> Example</a:t>
            </a:r>
            <a:endParaRPr lang="en-US" sz="4800" dirty="0">
              <a:solidFill>
                <a:srgbClr val="FFFFFF"/>
              </a:solidFill>
              <a:latin typeface="+mn-lt"/>
              <a:cs typeface="Roboto Slab Bold"/>
            </a:endParaRPr>
          </a:p>
        </p:txBody>
      </p:sp>
    </p:spTree>
    <p:extLst>
      <p:ext uri="{BB962C8B-B14F-4D97-AF65-F5344CB8AC3E}">
        <p14:creationId xmlns:p14="http://schemas.microsoft.com/office/powerpoint/2010/main" val="1919575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a:solidFill>
                  <a:srgbClr val="FFFFFF"/>
                </a:solidFill>
                <a:latin typeface="+mn-lt"/>
                <a:cs typeface="Roboto Slab Light"/>
              </a:rPr>
              <a:t>turn.js</a:t>
            </a:r>
            <a:endParaRPr lang="en-US" sz="4800" dirty="0">
              <a:solidFill>
                <a:srgbClr val="FFFFFF"/>
              </a:solidFill>
              <a:latin typeface="+mn-lt"/>
              <a:cs typeface="Roboto Slab Bold"/>
            </a:endParaRPr>
          </a:p>
        </p:txBody>
      </p:sp>
    </p:spTree>
    <p:extLst>
      <p:ext uri="{BB962C8B-B14F-4D97-AF65-F5344CB8AC3E}">
        <p14:creationId xmlns:p14="http://schemas.microsoft.com/office/powerpoint/2010/main" val="169051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a:solidFill>
                  <a:srgbClr val="FFFFFF"/>
                </a:solidFill>
                <a:latin typeface="+mn-lt"/>
                <a:cs typeface="Roboto Slab Light"/>
              </a:rPr>
              <a:t>The fastest request is “no request”</a:t>
            </a:r>
            <a:endParaRPr lang="en-US" sz="4800" dirty="0">
              <a:solidFill>
                <a:srgbClr val="FFFFFF"/>
              </a:solidFill>
              <a:latin typeface="+mn-lt"/>
              <a:cs typeface="Roboto Slab Bold"/>
            </a:endParaRPr>
          </a:p>
        </p:txBody>
      </p:sp>
    </p:spTree>
    <p:extLst>
      <p:ext uri="{BB962C8B-B14F-4D97-AF65-F5344CB8AC3E}">
        <p14:creationId xmlns:p14="http://schemas.microsoft.com/office/powerpoint/2010/main" val="420681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5" name="Picture 4" descr="19g0dq9wnp8aijpg.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1668" y="0"/>
            <a:ext cx="12533668" cy="6865339"/>
          </a:xfrm>
          <a:prstGeom prst="rect">
            <a:avLst/>
          </a:prstGeom>
        </p:spPr>
      </p:pic>
      <p:sp>
        <p:nvSpPr>
          <p:cNvPr id="8" name="Rectangle 7"/>
          <p:cNvSpPr/>
          <p:nvPr/>
        </p:nvSpPr>
        <p:spPr>
          <a:xfrm>
            <a:off x="1738796" y="643024"/>
            <a:ext cx="4929808" cy="646331"/>
          </a:xfrm>
          <a:prstGeom prst="rect">
            <a:avLst/>
          </a:prstGeom>
        </p:spPr>
        <p:txBody>
          <a:bodyPr wrap="square">
            <a:spAutoFit/>
          </a:bodyPr>
          <a:lstStyle/>
          <a:p>
            <a:r>
              <a:rPr lang="en-US" sz="3600" dirty="0">
                <a:solidFill>
                  <a:srgbClr val="FFFFFF"/>
                </a:solidFill>
                <a:cs typeface="Roboto Regular"/>
              </a:rPr>
              <a:t>INSTANT</a:t>
            </a:r>
            <a:endParaRPr lang="en-US" sz="3600" dirty="0">
              <a:solidFill>
                <a:srgbClr val="E53128"/>
              </a:solidFill>
              <a:cs typeface="Roboto Regular"/>
            </a:endParaRPr>
          </a:p>
        </p:txBody>
      </p:sp>
      <p:pic>
        <p:nvPicPr>
          <p:cNvPr id="9" name="Picture 8"/>
          <p:cNvPicPr>
            <a:picLocks noChangeAspect="1"/>
          </p:cNvPicPr>
          <p:nvPr/>
        </p:nvPicPr>
        <p:blipFill>
          <a:blip r:embed="rId4"/>
          <a:stretch>
            <a:fillRect/>
          </a:stretch>
        </p:blipFill>
        <p:spPr>
          <a:xfrm rot="973120">
            <a:off x="3921275" y="56318"/>
            <a:ext cx="3523204" cy="1819741"/>
          </a:xfrm>
          <a:prstGeom prst="rect">
            <a:avLst/>
          </a:prstGeom>
        </p:spPr>
      </p:pic>
    </p:spTree>
    <p:extLst>
      <p:ext uri="{BB962C8B-B14F-4D97-AF65-F5344CB8AC3E}">
        <p14:creationId xmlns:p14="http://schemas.microsoft.com/office/powerpoint/2010/main" val="3116982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250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
                                        <p:tgtEl>
                                          <p:spTgt spid="8"/>
                                        </p:tgtEl>
                                      </p:cBhvr>
                                    </p:animEffect>
                                  </p:childTnLst>
                                </p:cTn>
                              </p:par>
                              <p:par>
                                <p:cTn id="11" presetID="53" presetClass="entr" presetSubtype="16" fill="hold" nodeType="withEffect">
                                  <p:stCondLst>
                                    <p:cond delay="2800"/>
                                  </p:stCondLst>
                                  <p:childTnLst>
                                    <p:set>
                                      <p:cBhvr>
                                        <p:cTn id="12" dur="1" fill="hold">
                                          <p:stCondLst>
                                            <p:cond delay="0"/>
                                          </p:stCondLst>
                                        </p:cTn>
                                        <p:tgtEl>
                                          <p:spTgt spid="9"/>
                                        </p:tgtEl>
                                        <p:attrNameLst>
                                          <p:attrName>style.visibility</p:attrName>
                                        </p:attrNameLst>
                                      </p:cBhvr>
                                      <p:to>
                                        <p:strVal val="visible"/>
                                      </p:to>
                                    </p:set>
                                    <p:anim calcmode="lin" valueType="num">
                                      <p:cBhvr>
                                        <p:cTn id="13" dur="500" fill="hold"/>
                                        <p:tgtEl>
                                          <p:spTgt spid="9"/>
                                        </p:tgtEl>
                                        <p:attrNameLst>
                                          <p:attrName>ppt_w</p:attrName>
                                        </p:attrNameLst>
                                      </p:cBhvr>
                                      <p:tavLst>
                                        <p:tav tm="0">
                                          <p:val>
                                            <p:fltVal val="0"/>
                                          </p:val>
                                        </p:tav>
                                        <p:tav tm="100000">
                                          <p:val>
                                            <p:strVal val="#ppt_w"/>
                                          </p:val>
                                        </p:tav>
                                      </p:tavLst>
                                    </p:anim>
                                    <p:anim calcmode="lin" valueType="num">
                                      <p:cBhvr>
                                        <p:cTn id="14" dur="500" fill="hold"/>
                                        <p:tgtEl>
                                          <p:spTgt spid="9"/>
                                        </p:tgtEl>
                                        <p:attrNameLst>
                                          <p:attrName>ppt_h</p:attrName>
                                        </p:attrNameLst>
                                      </p:cBhvr>
                                      <p:tavLst>
                                        <p:tav tm="0">
                                          <p:val>
                                            <p:fltVal val="0"/>
                                          </p:val>
                                        </p:tav>
                                        <p:tav tm="100000">
                                          <p:val>
                                            <p:strVal val="#ppt_h"/>
                                          </p:val>
                                        </p:tav>
                                      </p:tavLst>
                                    </p:anim>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8CFC28AC-878B-4EFB-8A55-96469DB63B58}"/>
              </a:ext>
            </a:extLst>
          </p:cNvPr>
          <p:cNvSpPr>
            <a:spLocks noGrp="1"/>
          </p:cNvSpPr>
          <p:nvPr>
            <p:ph type="title"/>
          </p:nvPr>
        </p:nvSpPr>
        <p:spPr>
          <a:xfrm>
            <a:off x="838200" y="2766218"/>
            <a:ext cx="10515600" cy="1325563"/>
          </a:xfrm>
        </p:spPr>
        <p:txBody>
          <a:bodyPr/>
          <a:lstStyle/>
          <a:p>
            <a:pPr algn="ctr"/>
            <a:r>
              <a:rPr lang="en-US" b="1" dirty="0">
                <a:solidFill>
                  <a:schemeClr val="bg1"/>
                </a:solidFill>
              </a:rPr>
              <a:t>Hands-On for like/remove</a:t>
            </a:r>
          </a:p>
        </p:txBody>
      </p:sp>
    </p:spTree>
    <p:extLst>
      <p:ext uri="{BB962C8B-B14F-4D97-AF65-F5344CB8AC3E}">
        <p14:creationId xmlns:p14="http://schemas.microsoft.com/office/powerpoint/2010/main" val="1196737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357100" cy="6873875"/>
          </a:xfrm>
          <a:prstGeom prst="rect">
            <a:avLst/>
          </a:prstGeom>
        </p:spPr>
      </p:pic>
    </p:spTree>
    <p:extLst>
      <p:ext uri="{BB962C8B-B14F-4D97-AF65-F5344CB8AC3E}">
        <p14:creationId xmlns:p14="http://schemas.microsoft.com/office/powerpoint/2010/main" val="3361106679"/>
      </p:ext>
    </p:extLst>
  </p:cSld>
  <p:clrMapOvr>
    <a:masterClrMapping/>
  </p:clrMapOvr>
  <mc:AlternateContent xmlns:mc="http://schemas.openxmlformats.org/markup-compatibility/2006" xmlns:p14="http://schemas.microsoft.com/office/powerpoint/2010/main">
    <mc:Choice Requires="p14">
      <p:transition spd="med" p14:dur="700" advClick="0" advTm="500">
        <p:fade/>
      </p:transition>
    </mc:Choice>
    <mc:Fallback xmlns="">
      <p:transition spd="med" advClick="0" advTm="500">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err="1">
                <a:solidFill>
                  <a:srgbClr val="FFFFFF"/>
                </a:solidFill>
                <a:latin typeface="+mn-lt"/>
                <a:cs typeface="Roboto Slab Light"/>
              </a:rPr>
              <a:t>Ifarme</a:t>
            </a:r>
            <a:endParaRPr lang="en-US" sz="4800" dirty="0">
              <a:solidFill>
                <a:srgbClr val="FFFFFF"/>
              </a:solidFill>
              <a:latin typeface="+mn-lt"/>
              <a:cs typeface="Roboto Slab Bold"/>
            </a:endParaRPr>
          </a:p>
        </p:txBody>
      </p:sp>
    </p:spTree>
    <p:extLst>
      <p:ext uri="{BB962C8B-B14F-4D97-AF65-F5344CB8AC3E}">
        <p14:creationId xmlns:p14="http://schemas.microsoft.com/office/powerpoint/2010/main" val="2263918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err="1">
                <a:solidFill>
                  <a:srgbClr val="FFFFFF"/>
                </a:solidFill>
                <a:latin typeface="+mn-lt"/>
                <a:cs typeface="Roboto Slab Light"/>
              </a:rPr>
              <a:t>Iframe</a:t>
            </a:r>
            <a:r>
              <a:rPr lang="en-US" sz="4800" dirty="0">
                <a:solidFill>
                  <a:srgbClr val="FFFFFF"/>
                </a:solidFill>
                <a:latin typeface="+mn-lt"/>
                <a:cs typeface="Roboto Slab Light"/>
              </a:rPr>
              <a:t> Examples</a:t>
            </a:r>
            <a:endParaRPr lang="en-US" sz="4800" dirty="0">
              <a:solidFill>
                <a:srgbClr val="FFFFFF"/>
              </a:solidFill>
              <a:latin typeface="+mn-lt"/>
              <a:cs typeface="Roboto Slab Bold"/>
            </a:endParaRPr>
          </a:p>
        </p:txBody>
      </p:sp>
    </p:spTree>
    <p:extLst>
      <p:ext uri="{BB962C8B-B14F-4D97-AF65-F5344CB8AC3E}">
        <p14:creationId xmlns:p14="http://schemas.microsoft.com/office/powerpoint/2010/main" val="2017577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err="1">
                <a:solidFill>
                  <a:srgbClr val="FFFFFF"/>
                </a:solidFill>
                <a:latin typeface="+mn-lt"/>
                <a:cs typeface="Roboto Slab Light"/>
              </a:rPr>
              <a:t>Iframe</a:t>
            </a:r>
            <a:r>
              <a:rPr lang="en-US" sz="4800" dirty="0">
                <a:solidFill>
                  <a:srgbClr val="FFFFFF"/>
                </a:solidFill>
                <a:latin typeface="+mn-lt"/>
                <a:cs typeface="Roboto Slab Light"/>
              </a:rPr>
              <a:t> </a:t>
            </a:r>
            <a:r>
              <a:rPr lang="en-US" sz="4800" dirty="0">
                <a:solidFill>
                  <a:srgbClr val="FFFFFF"/>
                </a:solidFill>
                <a:latin typeface="+mn-lt"/>
              </a:rPr>
              <a:t>Communication</a:t>
            </a:r>
          </a:p>
        </p:txBody>
      </p:sp>
    </p:spTree>
    <p:extLst>
      <p:ext uri="{BB962C8B-B14F-4D97-AF65-F5344CB8AC3E}">
        <p14:creationId xmlns:p14="http://schemas.microsoft.com/office/powerpoint/2010/main" val="3411670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a:solidFill>
                  <a:srgbClr val="FFFFFF"/>
                </a:solidFill>
                <a:latin typeface="+mn-lt"/>
                <a:cs typeface="Roboto Slab Light"/>
              </a:rPr>
              <a:t>Vendor payment example</a:t>
            </a:r>
            <a:endParaRPr lang="en-US" sz="4800" dirty="0">
              <a:solidFill>
                <a:srgbClr val="FFFFFF"/>
              </a:solidFill>
              <a:latin typeface="+mn-lt"/>
            </a:endParaRPr>
          </a:p>
        </p:txBody>
      </p:sp>
    </p:spTree>
    <p:extLst>
      <p:ext uri="{BB962C8B-B14F-4D97-AF65-F5344CB8AC3E}">
        <p14:creationId xmlns:p14="http://schemas.microsoft.com/office/powerpoint/2010/main" val="1896407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a:solidFill>
                  <a:srgbClr val="FFFFFF"/>
                </a:solidFill>
                <a:latin typeface="+mn-lt"/>
                <a:cs typeface="Roboto Slab Light"/>
              </a:rPr>
              <a:t>Vendor payment example - basic</a:t>
            </a:r>
            <a:endParaRPr lang="en-US" sz="4800" dirty="0">
              <a:solidFill>
                <a:srgbClr val="FFFFFF"/>
              </a:solidFill>
              <a:latin typeface="+mn-lt"/>
            </a:endParaRPr>
          </a:p>
        </p:txBody>
      </p:sp>
    </p:spTree>
    <p:extLst>
      <p:ext uri="{BB962C8B-B14F-4D97-AF65-F5344CB8AC3E}">
        <p14:creationId xmlns:p14="http://schemas.microsoft.com/office/powerpoint/2010/main" val="1588987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a:solidFill>
                  <a:srgbClr val="FFFFFF"/>
                </a:solidFill>
                <a:latin typeface="+mn-lt"/>
                <a:cs typeface="Roboto Slab Light"/>
              </a:rPr>
              <a:t>Vendor payment example - old</a:t>
            </a:r>
            <a:endParaRPr lang="en-US" sz="4800" dirty="0">
              <a:solidFill>
                <a:srgbClr val="FFFFFF"/>
              </a:solidFill>
              <a:latin typeface="+mn-lt"/>
            </a:endParaRPr>
          </a:p>
        </p:txBody>
      </p:sp>
    </p:spTree>
    <p:extLst>
      <p:ext uri="{BB962C8B-B14F-4D97-AF65-F5344CB8AC3E}">
        <p14:creationId xmlns:p14="http://schemas.microsoft.com/office/powerpoint/2010/main" val="2362232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a:solidFill>
                  <a:srgbClr val="FFFFFF"/>
                </a:solidFill>
                <a:latin typeface="+mn-lt"/>
                <a:cs typeface="Roboto Slab Light"/>
              </a:rPr>
              <a:t>Vendor payment example - issue</a:t>
            </a:r>
            <a:endParaRPr lang="en-US" sz="4800" dirty="0">
              <a:solidFill>
                <a:srgbClr val="FFFFFF"/>
              </a:solidFill>
              <a:latin typeface="+mn-lt"/>
            </a:endParaRPr>
          </a:p>
        </p:txBody>
      </p:sp>
    </p:spTree>
    <p:extLst>
      <p:ext uri="{BB962C8B-B14F-4D97-AF65-F5344CB8AC3E}">
        <p14:creationId xmlns:p14="http://schemas.microsoft.com/office/powerpoint/2010/main" val="2702981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694291C1-0A4C-4D56-A53B-9800D4C54DF4}"/>
              </a:ext>
            </a:extLst>
          </p:cNvPr>
          <p:cNvSpPr>
            <a:spLocks noGrp="1"/>
          </p:cNvSpPr>
          <p:nvPr>
            <p:ph type="title"/>
          </p:nvPr>
        </p:nvSpPr>
        <p:spPr>
          <a:xfrm>
            <a:off x="609600" y="2584925"/>
            <a:ext cx="10972800" cy="1143000"/>
          </a:xfrm>
        </p:spPr>
        <p:txBody>
          <a:bodyPr>
            <a:normAutofit/>
          </a:bodyPr>
          <a:lstStyle/>
          <a:p>
            <a:pPr algn="ctr" rtl="0"/>
            <a:r>
              <a:rPr lang="en-US" sz="4800" dirty="0">
                <a:solidFill>
                  <a:srgbClr val="FFFFFF"/>
                </a:solidFill>
                <a:latin typeface="+mn-lt"/>
                <a:cs typeface="Roboto Slab Light"/>
              </a:rPr>
              <a:t>Vendor payment example - new</a:t>
            </a:r>
            <a:endParaRPr lang="en-US" sz="4800" dirty="0">
              <a:solidFill>
                <a:srgbClr val="FFFFFF"/>
              </a:solidFill>
              <a:latin typeface="+mn-lt"/>
            </a:endParaRPr>
          </a:p>
        </p:txBody>
      </p:sp>
    </p:spTree>
    <p:extLst>
      <p:ext uri="{BB962C8B-B14F-4D97-AF65-F5344CB8AC3E}">
        <p14:creationId xmlns:p14="http://schemas.microsoft.com/office/powerpoint/2010/main" val="4129164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4670" y="-766484"/>
            <a:ext cx="8341659" cy="8341659"/>
          </a:xfrm>
          <a:prstGeom prst="rect">
            <a:avLst/>
          </a:prstGeom>
        </p:spPr>
      </p:pic>
    </p:spTree>
    <p:extLst>
      <p:ext uri="{BB962C8B-B14F-4D97-AF65-F5344CB8AC3E}">
        <p14:creationId xmlns:p14="http://schemas.microsoft.com/office/powerpoint/2010/main" val="3224304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12357100" cy="6873875"/>
          </a:xfrm>
          <a:prstGeom prst="rect">
            <a:avLst/>
          </a:prstGeom>
        </p:spPr>
      </p:pic>
    </p:spTree>
    <p:extLst>
      <p:ext uri="{BB962C8B-B14F-4D97-AF65-F5344CB8AC3E}">
        <p14:creationId xmlns:p14="http://schemas.microsoft.com/office/powerpoint/2010/main" val="597137975"/>
      </p:ext>
    </p:extLst>
  </p:cSld>
  <p:clrMapOvr>
    <a:masterClrMapping/>
  </p:clrMapOvr>
  <mc:AlternateContent xmlns:mc="http://schemas.openxmlformats.org/markup-compatibility/2006" xmlns:p14="http://schemas.microsoft.com/office/powerpoint/2010/main">
    <mc:Choice Requires="p14">
      <p:transition spd="med" p14:dur="700" advClick="0" advTm="500">
        <p:fade/>
      </p:transition>
    </mc:Choice>
    <mc:Fallback xmlns="">
      <p:transition spd="med" advClick="0" advTm="500">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5339"/>
          </a:xfrm>
          <a:prstGeom prst="rect">
            <a:avLst/>
          </a:prstGeom>
        </p:spPr>
      </p:pic>
    </p:spTree>
    <p:extLst>
      <p:ext uri="{BB962C8B-B14F-4D97-AF65-F5344CB8AC3E}">
        <p14:creationId xmlns:p14="http://schemas.microsoft.com/office/powerpoint/2010/main" val="3734844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15115" y="0"/>
            <a:ext cx="12407115" cy="6858000"/>
          </a:xfrm>
          <a:prstGeom prst="rect">
            <a:avLst/>
          </a:prstGeom>
          <a:solidFill>
            <a:srgbClr val="0070C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2" name="Rectangle 21"/>
          <p:cNvSpPr/>
          <p:nvPr/>
        </p:nvSpPr>
        <p:spPr>
          <a:xfrm>
            <a:off x="2425700" y="2049210"/>
            <a:ext cx="8039099" cy="3139321"/>
          </a:xfrm>
          <a:prstGeom prst="rect">
            <a:avLst/>
          </a:prstGeom>
        </p:spPr>
        <p:txBody>
          <a:bodyPr wrap="square">
            <a:spAutoFit/>
          </a:bodyPr>
          <a:lstStyle/>
          <a:p>
            <a:pPr algn="l" rtl="0"/>
            <a:r>
              <a:rPr lang="en-US" b="1" dirty="0" err="1">
                <a:solidFill>
                  <a:srgbClr val="FFFFFF"/>
                </a:solidFill>
                <a:latin typeface="Courier New"/>
                <a:cs typeface="Courier New"/>
              </a:rPr>
              <a:t>scope.clickOutsideApi.startListening</a:t>
            </a:r>
            <a:r>
              <a:rPr lang="en-US" b="1" dirty="0">
                <a:solidFill>
                  <a:srgbClr val="FFFFFF"/>
                </a:solidFill>
                <a:latin typeface="Courier New"/>
                <a:cs typeface="Courier New"/>
              </a:rPr>
              <a:t> = () =&gt; {</a:t>
            </a:r>
          </a:p>
          <a:p>
            <a:pPr algn="l" rtl="0"/>
            <a:r>
              <a:rPr lang="en-US" b="1" dirty="0">
                <a:solidFill>
                  <a:srgbClr val="FFFFFF"/>
                </a:solidFill>
                <a:latin typeface="Courier New"/>
                <a:cs typeface="Courier New"/>
              </a:rPr>
              <a:t>	... ...</a:t>
            </a:r>
          </a:p>
          <a:p>
            <a:pPr algn="l" rtl="0"/>
            <a:r>
              <a:rPr lang="en-US" b="1" dirty="0">
                <a:solidFill>
                  <a:srgbClr val="FFFFFF"/>
                </a:solidFill>
                <a:latin typeface="Courier New"/>
                <a:cs typeface="Courier New"/>
              </a:rPr>
              <a:t>	... ...</a:t>
            </a:r>
          </a:p>
          <a:p>
            <a:pPr algn="l" rtl="0"/>
            <a:r>
              <a:rPr lang="en-US" b="1" dirty="0">
                <a:solidFill>
                  <a:srgbClr val="FFFFFF"/>
                </a:solidFill>
                <a:latin typeface="Courier New"/>
                <a:cs typeface="Courier New"/>
              </a:rPr>
              <a:t>});</a:t>
            </a:r>
          </a:p>
          <a:p>
            <a:pPr algn="l" rtl="0"/>
            <a:endParaRPr lang="en-US" b="1" dirty="0">
              <a:solidFill>
                <a:srgbClr val="FFFFFF"/>
              </a:solidFill>
              <a:latin typeface="Courier New"/>
              <a:cs typeface="Courier New"/>
            </a:endParaRPr>
          </a:p>
          <a:p>
            <a:pPr algn="l" rtl="0"/>
            <a:r>
              <a:rPr lang="en-US" b="1" dirty="0" err="1">
                <a:solidFill>
                  <a:srgbClr val="FFFFFF"/>
                </a:solidFill>
                <a:latin typeface="Courier New"/>
                <a:cs typeface="Courier New"/>
              </a:rPr>
              <a:t>scope.clickOutsideApi.stopListening</a:t>
            </a:r>
            <a:r>
              <a:rPr lang="en-US" b="1" dirty="0">
                <a:solidFill>
                  <a:srgbClr val="FFFFFF"/>
                </a:solidFill>
                <a:latin typeface="Courier New"/>
                <a:cs typeface="Courier New"/>
              </a:rPr>
              <a:t> = () =&gt; {</a:t>
            </a:r>
          </a:p>
          <a:p>
            <a:pPr algn="l" rtl="0"/>
            <a:r>
              <a:rPr lang="en-US" b="1" dirty="0">
                <a:solidFill>
                  <a:srgbClr val="FFFFFF"/>
                </a:solidFill>
                <a:latin typeface="Courier New"/>
                <a:cs typeface="Courier New"/>
              </a:rPr>
              <a:t>	... ...</a:t>
            </a:r>
          </a:p>
          <a:p>
            <a:pPr algn="l" rtl="0"/>
            <a:r>
              <a:rPr lang="en-US" b="1" dirty="0">
                <a:solidFill>
                  <a:srgbClr val="FFFFFF"/>
                </a:solidFill>
                <a:latin typeface="Courier New"/>
                <a:cs typeface="Courier New"/>
              </a:rPr>
              <a:t>	... ...</a:t>
            </a:r>
          </a:p>
          <a:p>
            <a:pPr algn="l" rtl="0"/>
            <a:r>
              <a:rPr lang="en-US" b="1" dirty="0">
                <a:solidFill>
                  <a:srgbClr val="FFFFFF"/>
                </a:solidFill>
                <a:latin typeface="Courier New"/>
                <a:cs typeface="Courier New"/>
              </a:rPr>
              <a:t>}</a:t>
            </a:r>
          </a:p>
          <a:p>
            <a:pPr algn="l" rtl="0"/>
            <a:endParaRPr lang="en-US" sz="1600" b="1" dirty="0">
              <a:solidFill>
                <a:srgbClr val="FFFFFF"/>
              </a:solidFill>
              <a:latin typeface="Courier New"/>
              <a:cs typeface="Courier New"/>
            </a:endParaRPr>
          </a:p>
          <a:p>
            <a:pPr algn="l" rtl="0"/>
            <a:endParaRPr lang="en-US" sz="1600" b="1" dirty="0">
              <a:latin typeface="Courier New"/>
              <a:cs typeface="Courier New"/>
            </a:endParaRPr>
          </a:p>
        </p:txBody>
      </p:sp>
      <p:sp>
        <p:nvSpPr>
          <p:cNvPr id="24" name="Title 1"/>
          <p:cNvSpPr>
            <a:spLocks noGrp="1"/>
          </p:cNvSpPr>
          <p:nvPr>
            <p:ph type="title"/>
          </p:nvPr>
        </p:nvSpPr>
        <p:spPr>
          <a:xfrm>
            <a:off x="609600" y="19146"/>
            <a:ext cx="10972800" cy="1143000"/>
          </a:xfrm>
        </p:spPr>
        <p:txBody>
          <a:bodyPr>
            <a:normAutofit/>
          </a:bodyPr>
          <a:lstStyle/>
          <a:p>
            <a:pPr algn="ctr"/>
            <a:r>
              <a:rPr lang="en-US" sz="4800" dirty="0">
                <a:solidFill>
                  <a:srgbClr val="FFFFFF"/>
                </a:solidFill>
                <a:latin typeface="+mn-lt"/>
                <a:cs typeface="Roboto Slab Light"/>
              </a:rPr>
              <a:t>Click outside</a:t>
            </a:r>
            <a:endParaRPr lang="en-US" sz="4800" dirty="0">
              <a:solidFill>
                <a:srgbClr val="FFFFFF"/>
              </a:solidFill>
              <a:latin typeface="+mn-lt"/>
              <a:cs typeface="Roboto Slab Bold"/>
            </a:endParaRPr>
          </a:p>
        </p:txBody>
      </p:sp>
    </p:spTree>
    <p:extLst>
      <p:ext uri="{BB962C8B-B14F-4D97-AF65-F5344CB8AC3E}">
        <p14:creationId xmlns:p14="http://schemas.microsoft.com/office/powerpoint/2010/main" val="3640613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0" y="0"/>
            <a:ext cx="12192000" cy="6858000"/>
          </a:xfrm>
          <a:prstGeom prst="rect">
            <a:avLst/>
          </a:prstGeom>
          <a:solidFill>
            <a:srgbClr val="0070C0"/>
          </a:solidFill>
          <a:ln w="57150"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4" name="Rectangle 13"/>
          <p:cNvSpPr/>
          <p:nvPr/>
        </p:nvSpPr>
        <p:spPr>
          <a:xfrm>
            <a:off x="355602" y="1219200"/>
            <a:ext cx="11616265" cy="5352403"/>
          </a:xfrm>
          <a:prstGeom prst="rect">
            <a:avLst/>
          </a:prstGeom>
          <a:solidFill>
            <a:srgbClr val="1E2830"/>
          </a:solidFill>
          <a:ln w="57150"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 name="Title 1"/>
          <p:cNvSpPr>
            <a:spLocks noGrp="1"/>
          </p:cNvSpPr>
          <p:nvPr>
            <p:ph type="title"/>
          </p:nvPr>
        </p:nvSpPr>
        <p:spPr>
          <a:xfrm>
            <a:off x="609600" y="152719"/>
            <a:ext cx="10972800" cy="1143000"/>
          </a:xfrm>
        </p:spPr>
        <p:txBody>
          <a:bodyPr>
            <a:normAutofit/>
          </a:bodyPr>
          <a:lstStyle/>
          <a:p>
            <a:pPr algn="ctr"/>
            <a:r>
              <a:rPr lang="en-US" sz="4800" dirty="0">
                <a:solidFill>
                  <a:srgbClr val="FFFFFF"/>
                </a:solidFill>
                <a:latin typeface="+mn-lt"/>
                <a:cs typeface="Roboto Slab Bold"/>
              </a:rPr>
              <a:t>Don’t</a:t>
            </a:r>
            <a:r>
              <a:rPr lang="en-US" sz="4800" dirty="0">
                <a:solidFill>
                  <a:srgbClr val="FFFFFF"/>
                </a:solidFill>
                <a:latin typeface="+mn-lt"/>
                <a:cs typeface="Roboto Slab Light"/>
              </a:rPr>
              <a:t> shoot yourself in the foot</a:t>
            </a:r>
            <a:endParaRPr lang="en-US" sz="4800" dirty="0">
              <a:solidFill>
                <a:srgbClr val="FFFFFF"/>
              </a:solidFill>
              <a:latin typeface="+mn-lt"/>
              <a:cs typeface="Roboto Slab Regular"/>
            </a:endParaRPr>
          </a:p>
        </p:txBody>
      </p:sp>
      <p:sp>
        <p:nvSpPr>
          <p:cNvPr id="3" name="Content Placeholder 2"/>
          <p:cNvSpPr>
            <a:spLocks noGrp="1"/>
          </p:cNvSpPr>
          <p:nvPr>
            <p:ph idx="1"/>
          </p:nvPr>
        </p:nvSpPr>
        <p:spPr>
          <a:xfrm>
            <a:off x="541867" y="1735139"/>
            <a:ext cx="10972800" cy="1643063"/>
          </a:xfrm>
        </p:spPr>
        <p:txBody>
          <a:bodyPr>
            <a:normAutofit/>
          </a:bodyPr>
          <a:lstStyle/>
          <a:p>
            <a:pPr marL="0" indent="0" algn="l" rtl="0">
              <a:buNone/>
            </a:pPr>
            <a:r>
              <a:rPr lang="en-US" sz="1600" dirty="0">
                <a:solidFill>
                  <a:srgbClr val="FFFFFF"/>
                </a:solidFill>
                <a:latin typeface="Courier"/>
                <a:cs typeface="Courier"/>
              </a:rPr>
              <a:t>for (</a:t>
            </a:r>
            <a:r>
              <a:rPr lang="en-US" sz="1600" dirty="0" err="1">
                <a:solidFill>
                  <a:schemeClr val="accent5">
                    <a:lumMod val="40000"/>
                    <a:lumOff val="60000"/>
                  </a:schemeClr>
                </a:solidFill>
                <a:latin typeface="Courier"/>
                <a:cs typeface="Courier"/>
              </a:rPr>
              <a:t>var</a:t>
            </a:r>
            <a:r>
              <a:rPr lang="en-US" sz="1600" dirty="0">
                <a:solidFill>
                  <a:schemeClr val="accent5">
                    <a:lumMod val="40000"/>
                    <a:lumOff val="60000"/>
                  </a:schemeClr>
                </a:solidFill>
                <a:latin typeface="Courier"/>
                <a:cs typeface="Courier"/>
              </a:rPr>
              <a:t> </a:t>
            </a:r>
            <a:r>
              <a:rPr lang="en-US" sz="1600" dirty="0" err="1">
                <a:solidFill>
                  <a:srgbClr val="FFFFFF"/>
                </a:solidFill>
                <a:latin typeface="Courier"/>
                <a:cs typeface="Courier"/>
              </a:rPr>
              <a:t>i</a:t>
            </a:r>
            <a:r>
              <a:rPr lang="en-US" sz="1600" dirty="0">
                <a:solidFill>
                  <a:srgbClr val="FFFFFF"/>
                </a:solidFill>
                <a:latin typeface="Courier"/>
                <a:cs typeface="Courier"/>
              </a:rPr>
              <a:t>=0; </a:t>
            </a:r>
            <a:r>
              <a:rPr lang="en-US" sz="1600" dirty="0" err="1">
                <a:solidFill>
                  <a:srgbClr val="FFFFFF"/>
                </a:solidFill>
                <a:latin typeface="Courier"/>
                <a:cs typeface="Courier"/>
              </a:rPr>
              <a:t>i</a:t>
            </a:r>
            <a:r>
              <a:rPr lang="en-US" sz="1600" dirty="0">
                <a:solidFill>
                  <a:srgbClr val="FFFFFF"/>
                </a:solidFill>
                <a:latin typeface="Courier"/>
                <a:cs typeface="Courier"/>
              </a:rPr>
              <a:t> &lt; </a:t>
            </a:r>
            <a:r>
              <a:rPr lang="en-US" sz="1600" dirty="0" err="1">
                <a:solidFill>
                  <a:srgbClr val="FFFFFF"/>
                </a:solidFill>
                <a:latin typeface="Courier"/>
                <a:cs typeface="Courier"/>
              </a:rPr>
              <a:t>posts.length</a:t>
            </a:r>
            <a:r>
              <a:rPr lang="en-US" sz="1600" dirty="0">
                <a:solidFill>
                  <a:srgbClr val="FFFFFF"/>
                </a:solidFill>
                <a:latin typeface="Courier"/>
                <a:cs typeface="Courier"/>
              </a:rPr>
              <a:t>; </a:t>
            </a:r>
            <a:r>
              <a:rPr lang="en-US" sz="1600" dirty="0" err="1">
                <a:solidFill>
                  <a:srgbClr val="FFFFFF"/>
                </a:solidFill>
                <a:latin typeface="Courier"/>
                <a:cs typeface="Courier"/>
              </a:rPr>
              <a:t>i</a:t>
            </a:r>
            <a:r>
              <a:rPr lang="en-US" sz="1600" dirty="0">
                <a:solidFill>
                  <a:srgbClr val="FFFFFF"/>
                </a:solidFill>
                <a:latin typeface="Courier"/>
                <a:cs typeface="Courier"/>
              </a:rPr>
              <a:t>++) {</a:t>
            </a:r>
          </a:p>
          <a:p>
            <a:pPr marL="0" indent="0">
              <a:buNone/>
            </a:pPr>
            <a:r>
              <a:rPr lang="en-US" sz="1600" dirty="0">
                <a:solidFill>
                  <a:srgbClr val="FFFFFF"/>
                </a:solidFill>
                <a:latin typeface="Courier"/>
                <a:cs typeface="Courier"/>
              </a:rPr>
              <a:t>	</a:t>
            </a:r>
          </a:p>
          <a:p>
            <a:pPr marL="0" indent="0" algn="l" rtl="0">
              <a:buNone/>
            </a:pPr>
            <a:r>
              <a:rPr lang="en-US" sz="1600" dirty="0">
                <a:solidFill>
                  <a:srgbClr val="FFFFFF"/>
                </a:solidFill>
                <a:latin typeface="Courier"/>
                <a:cs typeface="Courier"/>
              </a:rPr>
              <a:t>   ...</a:t>
            </a:r>
          </a:p>
          <a:p>
            <a:pPr marL="0" indent="0" algn="l" rtl="0">
              <a:buNone/>
            </a:pPr>
            <a:r>
              <a:rPr lang="en-US" sz="1600" dirty="0">
                <a:solidFill>
                  <a:srgbClr val="FFFFFF"/>
                </a:solidFill>
                <a:latin typeface="Courier"/>
                <a:cs typeface="Courier"/>
              </a:rPr>
              <a:t>}</a:t>
            </a:r>
          </a:p>
        </p:txBody>
      </p:sp>
      <p:sp>
        <p:nvSpPr>
          <p:cNvPr id="11" name="Content Placeholder 2"/>
          <p:cNvSpPr txBox="1">
            <a:spLocks/>
          </p:cNvSpPr>
          <p:nvPr/>
        </p:nvSpPr>
        <p:spPr>
          <a:xfrm>
            <a:off x="609600" y="3282476"/>
            <a:ext cx="10972800" cy="904891"/>
          </a:xfrm>
          <a:prstGeom prst="rect">
            <a:avLst/>
          </a:prstGeom>
        </p:spPr>
        <p:txBody>
          <a:bodyPr vert="horz" lIns="121920" tIns="60960" rIns="121920" bIns="60960" rtlCol="0">
            <a:normAutofit lnSpcReduction="100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n-US" sz="1600" dirty="0">
                <a:solidFill>
                  <a:srgbClr val="FFFFFF"/>
                </a:solidFill>
                <a:latin typeface="Courier"/>
                <a:cs typeface="Courier"/>
              </a:rPr>
              <a:t>$(</a:t>
            </a:r>
            <a:r>
              <a:rPr lang="en-US" sz="1600" dirty="0">
                <a:solidFill>
                  <a:srgbClr val="FF0000"/>
                </a:solidFill>
                <a:latin typeface="Courier"/>
                <a:cs typeface="Courier"/>
              </a:rPr>
              <a:t>'#item'</a:t>
            </a:r>
            <a:r>
              <a:rPr lang="en-US" sz="1600" dirty="0">
                <a:solidFill>
                  <a:srgbClr val="FFFFFF"/>
                </a:solidFill>
                <a:latin typeface="Courier"/>
                <a:cs typeface="Courier"/>
              </a:rPr>
              <a:t>).</a:t>
            </a:r>
            <a:r>
              <a:rPr lang="en-US" sz="1600" dirty="0" err="1">
                <a:solidFill>
                  <a:srgbClr val="FFFFFF"/>
                </a:solidFill>
                <a:latin typeface="Courier"/>
                <a:cs typeface="Courier"/>
              </a:rPr>
              <a:t>css</a:t>
            </a:r>
            <a:r>
              <a:rPr lang="en-US" sz="1600" dirty="0">
                <a:solidFill>
                  <a:srgbClr val="FFFFFF"/>
                </a:solidFill>
                <a:latin typeface="Courier"/>
                <a:cs typeface="Courier"/>
              </a:rPr>
              <a:t>(</a:t>
            </a:r>
            <a:r>
              <a:rPr lang="en-US" sz="1600" dirty="0">
                <a:solidFill>
                  <a:srgbClr val="8EB4E3"/>
                </a:solidFill>
                <a:latin typeface="Courier"/>
                <a:cs typeface="Courier"/>
              </a:rPr>
              <a:t>'color'</a:t>
            </a:r>
            <a:r>
              <a:rPr lang="en-US" sz="1600" dirty="0">
                <a:solidFill>
                  <a:srgbClr val="FFFFFF"/>
                </a:solidFill>
                <a:latin typeface="Courier"/>
                <a:cs typeface="Courier"/>
              </a:rPr>
              <a:t>, </a:t>
            </a:r>
            <a:r>
              <a:rPr lang="en-US" sz="1600" dirty="0">
                <a:solidFill>
                  <a:srgbClr val="8EB4E3"/>
                </a:solidFill>
                <a:latin typeface="Courier"/>
                <a:cs typeface="Courier"/>
              </a:rPr>
              <a:t>'#123456'</a:t>
            </a:r>
            <a:r>
              <a:rPr lang="en-US" sz="1600" dirty="0">
                <a:solidFill>
                  <a:srgbClr val="FFFFFF"/>
                </a:solidFill>
                <a:latin typeface="Courier"/>
                <a:cs typeface="Courier"/>
              </a:rPr>
              <a:t>);</a:t>
            </a:r>
          </a:p>
          <a:p>
            <a:pPr marL="0" indent="0">
              <a:buNone/>
            </a:pPr>
            <a:r>
              <a:rPr lang="en-US" sz="1600" dirty="0">
                <a:solidFill>
                  <a:srgbClr val="FFFFFF"/>
                </a:solidFill>
                <a:latin typeface="Courier"/>
                <a:cs typeface="Courier"/>
              </a:rPr>
              <a:t>$(</a:t>
            </a:r>
            <a:r>
              <a:rPr lang="en-US" sz="1600" dirty="0">
                <a:solidFill>
                  <a:srgbClr val="FF0000"/>
                </a:solidFill>
                <a:latin typeface="Courier"/>
                <a:cs typeface="Courier"/>
              </a:rPr>
              <a:t>'#item'</a:t>
            </a:r>
            <a:r>
              <a:rPr lang="en-US" sz="1600" dirty="0">
                <a:solidFill>
                  <a:srgbClr val="FFFFFF"/>
                </a:solidFill>
                <a:latin typeface="Courier"/>
                <a:cs typeface="Courier"/>
              </a:rPr>
              <a:t>).html(</a:t>
            </a:r>
            <a:r>
              <a:rPr lang="en-US" sz="1600" dirty="0">
                <a:solidFill>
                  <a:srgbClr val="8EB4E3"/>
                </a:solidFill>
                <a:latin typeface="Courier"/>
                <a:cs typeface="Courier"/>
              </a:rPr>
              <a:t>'hello'</a:t>
            </a:r>
            <a:r>
              <a:rPr lang="en-US" sz="1600" dirty="0">
                <a:solidFill>
                  <a:srgbClr val="FFFFFF"/>
                </a:solidFill>
                <a:latin typeface="Courier"/>
                <a:cs typeface="Courier"/>
              </a:rPr>
              <a:t>);</a:t>
            </a:r>
          </a:p>
          <a:p>
            <a:pPr marL="0" indent="0">
              <a:buNone/>
            </a:pPr>
            <a:r>
              <a:rPr lang="en-US" sz="1600" dirty="0">
                <a:solidFill>
                  <a:srgbClr val="FFFFFF"/>
                </a:solidFill>
                <a:latin typeface="Courier"/>
                <a:cs typeface="Courier"/>
              </a:rPr>
              <a:t>$(</a:t>
            </a:r>
            <a:r>
              <a:rPr lang="en-US" sz="1600" dirty="0">
                <a:solidFill>
                  <a:srgbClr val="FF0000"/>
                </a:solidFill>
                <a:latin typeface="Courier"/>
                <a:cs typeface="Courier"/>
              </a:rPr>
              <a:t>'#item'</a:t>
            </a:r>
            <a:r>
              <a:rPr lang="en-US" sz="1600" dirty="0">
                <a:solidFill>
                  <a:srgbClr val="FFFFFF"/>
                </a:solidFill>
                <a:latin typeface="Courier"/>
                <a:cs typeface="Courier"/>
              </a:rPr>
              <a:t>).</a:t>
            </a:r>
            <a:r>
              <a:rPr lang="en-US" sz="1600" dirty="0" err="1">
                <a:solidFill>
                  <a:srgbClr val="FFFFFF"/>
                </a:solidFill>
                <a:latin typeface="Courier"/>
                <a:cs typeface="Courier"/>
              </a:rPr>
              <a:t>css</a:t>
            </a:r>
            <a:r>
              <a:rPr lang="en-US" sz="1600" dirty="0">
                <a:solidFill>
                  <a:srgbClr val="FFFFFF"/>
                </a:solidFill>
                <a:latin typeface="Courier"/>
                <a:cs typeface="Courier"/>
              </a:rPr>
              <a:t>(</a:t>
            </a:r>
            <a:r>
              <a:rPr lang="en-US" sz="1600" dirty="0">
                <a:solidFill>
                  <a:srgbClr val="8EB4E3"/>
                </a:solidFill>
                <a:latin typeface="Courier"/>
                <a:cs typeface="Courier"/>
              </a:rPr>
              <a:t>'background-color'</a:t>
            </a:r>
            <a:r>
              <a:rPr lang="en-US" sz="1600" dirty="0">
                <a:solidFill>
                  <a:srgbClr val="FFFFFF"/>
                </a:solidFill>
                <a:latin typeface="Courier"/>
                <a:cs typeface="Courier"/>
              </a:rPr>
              <a:t>, </a:t>
            </a:r>
            <a:r>
              <a:rPr lang="en-US" sz="1600" dirty="0">
                <a:solidFill>
                  <a:srgbClr val="8EB4E3"/>
                </a:solidFill>
                <a:latin typeface="Courier"/>
                <a:cs typeface="Courier"/>
              </a:rPr>
              <a:t>'#</a:t>
            </a:r>
            <a:r>
              <a:rPr lang="en-US" sz="1600" dirty="0" err="1">
                <a:solidFill>
                  <a:srgbClr val="8EB4E3"/>
                </a:solidFill>
                <a:latin typeface="Courier"/>
                <a:cs typeface="Courier"/>
              </a:rPr>
              <a:t>ffffff</a:t>
            </a:r>
            <a:r>
              <a:rPr lang="en-US" sz="1600" dirty="0">
                <a:solidFill>
                  <a:srgbClr val="8EB4E3"/>
                </a:solidFill>
                <a:latin typeface="Courier"/>
                <a:cs typeface="Courier"/>
              </a:rPr>
              <a:t>'</a:t>
            </a:r>
            <a:r>
              <a:rPr lang="en-US" sz="1600" dirty="0">
                <a:solidFill>
                  <a:srgbClr val="FFFFFF"/>
                </a:solidFill>
                <a:latin typeface="Courier"/>
                <a:cs typeface="Courier"/>
              </a:rPr>
              <a:t>);</a:t>
            </a:r>
          </a:p>
        </p:txBody>
      </p:sp>
      <p:sp>
        <p:nvSpPr>
          <p:cNvPr id="5" name="Rectangle 4"/>
          <p:cNvSpPr/>
          <p:nvPr/>
        </p:nvSpPr>
        <p:spPr>
          <a:xfrm>
            <a:off x="918075" y="2033692"/>
            <a:ext cx="8500533" cy="338554"/>
          </a:xfrm>
          <a:prstGeom prst="rect">
            <a:avLst/>
          </a:prstGeom>
        </p:spPr>
        <p:txBody>
          <a:bodyPr wrap="square">
            <a:spAutoFit/>
          </a:bodyPr>
          <a:lstStyle/>
          <a:p>
            <a:pPr algn="l" rtl="0"/>
            <a:r>
              <a:rPr lang="en-US" sz="1600" dirty="0" err="1">
                <a:solidFill>
                  <a:schemeClr val="accent5">
                    <a:lumMod val="40000"/>
                    <a:lumOff val="60000"/>
                  </a:schemeClr>
                </a:solidFill>
                <a:latin typeface="Courier"/>
                <a:cs typeface="Courier"/>
              </a:rPr>
              <a:t>var</a:t>
            </a:r>
            <a:r>
              <a:rPr lang="en-US" sz="1600" dirty="0">
                <a:solidFill>
                  <a:schemeClr val="accent5">
                    <a:lumMod val="40000"/>
                    <a:lumOff val="60000"/>
                  </a:schemeClr>
                </a:solidFill>
                <a:latin typeface="Courier"/>
                <a:cs typeface="Courier"/>
              </a:rPr>
              <a:t> </a:t>
            </a:r>
            <a:r>
              <a:rPr lang="en-US" sz="1600" dirty="0">
                <a:solidFill>
                  <a:srgbClr val="FFFFFF"/>
                </a:solidFill>
                <a:latin typeface="Courier"/>
                <a:cs typeface="Courier"/>
              </a:rPr>
              <a:t>x = </a:t>
            </a:r>
            <a:r>
              <a:rPr lang="en-US" sz="1600" dirty="0">
                <a:solidFill>
                  <a:srgbClr val="FF0000"/>
                </a:solidFill>
                <a:latin typeface="Courier"/>
                <a:cs typeface="Courier"/>
              </a:rPr>
              <a:t>$(“.</a:t>
            </a:r>
            <a:r>
              <a:rPr lang="en-US" sz="1600" dirty="0" err="1">
                <a:solidFill>
                  <a:srgbClr val="FF0000"/>
                </a:solidFill>
                <a:latin typeface="Courier"/>
                <a:cs typeface="Courier"/>
              </a:rPr>
              <a:t>post_wrapper</a:t>
            </a:r>
            <a:r>
              <a:rPr lang="en-US" sz="1600" dirty="0">
                <a:solidFill>
                  <a:srgbClr val="FF0000"/>
                </a:solidFill>
                <a:latin typeface="Courier"/>
                <a:cs typeface="Courier"/>
              </a:rPr>
              <a:t> &gt; .reply”)</a:t>
            </a:r>
            <a:r>
              <a:rPr lang="en-US" sz="1600" dirty="0">
                <a:solidFill>
                  <a:srgbClr val="FFFFFF"/>
                </a:solidFill>
                <a:latin typeface="Courier"/>
                <a:cs typeface="Courier"/>
              </a:rPr>
              <a:t>.data();</a:t>
            </a:r>
            <a:endParaRPr lang="en-US" sz="1600" dirty="0"/>
          </a:p>
        </p:txBody>
      </p:sp>
      <p:sp>
        <p:nvSpPr>
          <p:cNvPr id="6" name="Rectangle 5"/>
          <p:cNvSpPr/>
          <p:nvPr/>
        </p:nvSpPr>
        <p:spPr>
          <a:xfrm>
            <a:off x="650748" y="4283092"/>
            <a:ext cx="10863920" cy="830997"/>
          </a:xfrm>
          <a:prstGeom prst="rect">
            <a:avLst/>
          </a:prstGeom>
        </p:spPr>
        <p:txBody>
          <a:bodyPr wrap="square">
            <a:spAutoFit/>
          </a:bodyPr>
          <a:lstStyle/>
          <a:p>
            <a:pPr algn="l" rtl="0"/>
            <a:r>
              <a:rPr lang="en-US" sz="1600" dirty="0">
                <a:solidFill>
                  <a:schemeClr val="accent3">
                    <a:lumMod val="60000"/>
                    <a:lumOff val="40000"/>
                  </a:schemeClr>
                </a:solidFill>
                <a:latin typeface="Courier"/>
                <a:cs typeface="Courier"/>
              </a:rPr>
              <a:t>// you could use this instead</a:t>
            </a:r>
          </a:p>
          <a:p>
            <a:pPr algn="l" rtl="0"/>
            <a:r>
              <a:rPr lang="en-US" sz="1600" dirty="0">
                <a:solidFill>
                  <a:srgbClr val="FFFFFF"/>
                </a:solidFill>
                <a:latin typeface="Courier"/>
                <a:cs typeface="Courier"/>
              </a:rPr>
              <a:t>$(</a:t>
            </a:r>
            <a:r>
              <a:rPr lang="en-US" sz="1600" dirty="0">
                <a:solidFill>
                  <a:srgbClr val="FF0000"/>
                </a:solidFill>
                <a:latin typeface="Courier"/>
                <a:cs typeface="Courier"/>
              </a:rPr>
              <a:t>'#item'</a:t>
            </a:r>
            <a:r>
              <a:rPr lang="en-US" sz="1600" dirty="0">
                <a:solidFill>
                  <a:srgbClr val="FFFFFF"/>
                </a:solidFill>
                <a:latin typeface="Courier"/>
                <a:cs typeface="Courier"/>
              </a:rPr>
              <a:t>).</a:t>
            </a:r>
            <a:r>
              <a:rPr lang="en-US" sz="1600" dirty="0" err="1">
                <a:solidFill>
                  <a:srgbClr val="FFFFFF"/>
                </a:solidFill>
                <a:latin typeface="Courier"/>
                <a:cs typeface="Courier"/>
              </a:rPr>
              <a:t>css</a:t>
            </a:r>
            <a:r>
              <a:rPr lang="en-US" sz="1600" dirty="0">
                <a:solidFill>
                  <a:srgbClr val="FFFFFF"/>
                </a:solidFill>
                <a:latin typeface="Courier"/>
                <a:cs typeface="Courier"/>
              </a:rPr>
              <a:t>(</a:t>
            </a:r>
            <a:r>
              <a:rPr lang="en-US" sz="1600" dirty="0">
                <a:solidFill>
                  <a:srgbClr val="8EB4E3"/>
                </a:solidFill>
                <a:latin typeface="Courier"/>
                <a:cs typeface="Courier"/>
              </a:rPr>
              <a:t>'color'</a:t>
            </a:r>
            <a:r>
              <a:rPr lang="en-US" sz="1600" dirty="0">
                <a:solidFill>
                  <a:srgbClr val="FFFFFF"/>
                </a:solidFill>
                <a:latin typeface="Courier"/>
                <a:cs typeface="Courier"/>
              </a:rPr>
              <a:t>, </a:t>
            </a:r>
            <a:r>
              <a:rPr lang="en-US" sz="1600" dirty="0">
                <a:solidFill>
                  <a:srgbClr val="8EB4E3"/>
                </a:solidFill>
                <a:latin typeface="Courier"/>
                <a:cs typeface="Courier"/>
              </a:rPr>
              <a:t>'#123456'</a:t>
            </a:r>
            <a:r>
              <a:rPr lang="en-US" sz="1600" dirty="0">
                <a:solidFill>
                  <a:srgbClr val="FFFFFF"/>
                </a:solidFill>
                <a:latin typeface="Courier"/>
                <a:cs typeface="Courier"/>
              </a:rPr>
              <a:t>).html(</a:t>
            </a:r>
            <a:r>
              <a:rPr lang="en-US" sz="1600" dirty="0">
                <a:solidFill>
                  <a:srgbClr val="8EB4E3"/>
                </a:solidFill>
                <a:latin typeface="Courier"/>
                <a:cs typeface="Courier"/>
              </a:rPr>
              <a:t>'hello'</a:t>
            </a:r>
            <a:r>
              <a:rPr lang="en-US" sz="1600" dirty="0">
                <a:solidFill>
                  <a:srgbClr val="FFFFFF"/>
                </a:solidFill>
                <a:latin typeface="Courier"/>
                <a:cs typeface="Courier"/>
              </a:rPr>
              <a:t>).</a:t>
            </a:r>
            <a:r>
              <a:rPr lang="en-US" sz="1600" dirty="0" err="1">
                <a:solidFill>
                  <a:srgbClr val="FFFFFF"/>
                </a:solidFill>
                <a:latin typeface="Courier"/>
                <a:cs typeface="Courier"/>
              </a:rPr>
              <a:t>css</a:t>
            </a:r>
            <a:r>
              <a:rPr lang="en-US" sz="1600" dirty="0">
                <a:solidFill>
                  <a:srgbClr val="FFFFFF"/>
                </a:solidFill>
                <a:latin typeface="Courier"/>
                <a:cs typeface="Courier"/>
              </a:rPr>
              <a:t>(</a:t>
            </a:r>
            <a:r>
              <a:rPr lang="en-US" sz="1600" dirty="0">
                <a:solidFill>
                  <a:srgbClr val="8EB4E3"/>
                </a:solidFill>
                <a:latin typeface="Courier"/>
                <a:cs typeface="Courier"/>
              </a:rPr>
              <a:t>'background'</a:t>
            </a:r>
            <a:r>
              <a:rPr lang="en-US" sz="1600" dirty="0">
                <a:solidFill>
                  <a:srgbClr val="FFFFFF"/>
                </a:solidFill>
                <a:latin typeface="Courier"/>
                <a:cs typeface="Courier"/>
              </a:rPr>
              <a:t>, </a:t>
            </a:r>
            <a:r>
              <a:rPr lang="en-US" sz="1600" dirty="0">
                <a:solidFill>
                  <a:srgbClr val="8EB4E3"/>
                </a:solidFill>
                <a:latin typeface="Courier"/>
                <a:cs typeface="Courier"/>
              </a:rPr>
              <a:t>'#</a:t>
            </a:r>
            <a:r>
              <a:rPr lang="en-US" sz="1600" dirty="0" err="1">
                <a:solidFill>
                  <a:srgbClr val="8EB4E3"/>
                </a:solidFill>
                <a:latin typeface="Courier"/>
                <a:cs typeface="Courier"/>
              </a:rPr>
              <a:t>ffffff</a:t>
            </a:r>
            <a:r>
              <a:rPr lang="en-US" sz="1600" dirty="0">
                <a:solidFill>
                  <a:srgbClr val="8EB4E3"/>
                </a:solidFill>
                <a:latin typeface="Courier"/>
                <a:cs typeface="Courier"/>
              </a:rPr>
              <a:t>'</a:t>
            </a:r>
            <a:r>
              <a:rPr lang="en-US" sz="1600" dirty="0">
                <a:solidFill>
                  <a:srgbClr val="FFFFFF"/>
                </a:solidFill>
                <a:latin typeface="Courier"/>
                <a:cs typeface="Courier"/>
              </a:rPr>
              <a:t>);</a:t>
            </a:r>
          </a:p>
          <a:p>
            <a:r>
              <a:rPr lang="en-US" sz="1600" dirty="0">
                <a:solidFill>
                  <a:srgbClr val="FFFFFF"/>
                </a:solidFill>
                <a:latin typeface="Courier"/>
                <a:cs typeface="Courier"/>
              </a:rPr>
              <a:t> </a:t>
            </a:r>
            <a:endParaRPr lang="en-US" sz="1600" dirty="0"/>
          </a:p>
        </p:txBody>
      </p:sp>
      <p:sp>
        <p:nvSpPr>
          <p:cNvPr id="7" name="Rectangle 6"/>
          <p:cNvSpPr/>
          <p:nvPr/>
        </p:nvSpPr>
        <p:spPr>
          <a:xfrm>
            <a:off x="650749" y="5038365"/>
            <a:ext cx="10072055" cy="1323439"/>
          </a:xfrm>
          <a:prstGeom prst="rect">
            <a:avLst/>
          </a:prstGeom>
        </p:spPr>
        <p:txBody>
          <a:bodyPr wrap="square">
            <a:spAutoFit/>
          </a:bodyPr>
          <a:lstStyle/>
          <a:p>
            <a:pPr algn="l" rtl="0"/>
            <a:r>
              <a:rPr lang="en-US" sz="1600" dirty="0">
                <a:solidFill>
                  <a:srgbClr val="C3D69B"/>
                </a:solidFill>
                <a:latin typeface="Courier"/>
                <a:cs typeface="Courier"/>
              </a:rPr>
              <a:t>// or even</a:t>
            </a:r>
          </a:p>
          <a:p>
            <a:pPr algn="l" rtl="0"/>
            <a:r>
              <a:rPr lang="en-US" sz="1600" dirty="0" err="1">
                <a:solidFill>
                  <a:schemeClr val="accent5">
                    <a:lumMod val="40000"/>
                    <a:lumOff val="60000"/>
                  </a:schemeClr>
                </a:solidFill>
                <a:latin typeface="Courier"/>
                <a:cs typeface="Courier"/>
              </a:rPr>
              <a:t>var</a:t>
            </a:r>
            <a:r>
              <a:rPr lang="en-US" sz="1600" dirty="0">
                <a:solidFill>
                  <a:schemeClr val="accent5">
                    <a:lumMod val="40000"/>
                    <a:lumOff val="60000"/>
                  </a:schemeClr>
                </a:solidFill>
                <a:latin typeface="Courier"/>
                <a:cs typeface="Courier"/>
              </a:rPr>
              <a:t> </a:t>
            </a:r>
            <a:r>
              <a:rPr lang="en-US" sz="1600" dirty="0">
                <a:solidFill>
                  <a:srgbClr val="FFFFFF"/>
                </a:solidFill>
                <a:latin typeface="Courier"/>
                <a:cs typeface="Courier"/>
              </a:rPr>
              <a:t>$item = $(</a:t>
            </a:r>
            <a:r>
              <a:rPr lang="en-US" sz="1600" dirty="0">
                <a:solidFill>
                  <a:srgbClr val="FF0000"/>
                </a:solidFill>
                <a:latin typeface="Courier"/>
                <a:cs typeface="Courier"/>
              </a:rPr>
              <a:t>'#item'</a:t>
            </a:r>
            <a:r>
              <a:rPr lang="en-US" sz="1600" dirty="0">
                <a:solidFill>
                  <a:srgbClr val="FFFFFF"/>
                </a:solidFill>
                <a:latin typeface="Courier"/>
                <a:cs typeface="Courier"/>
              </a:rPr>
              <a:t>);</a:t>
            </a:r>
          </a:p>
          <a:p>
            <a:pPr algn="l" rtl="0"/>
            <a:r>
              <a:rPr lang="en-US" sz="1600" dirty="0">
                <a:solidFill>
                  <a:srgbClr val="FFFFFF"/>
                </a:solidFill>
                <a:latin typeface="Courier"/>
                <a:cs typeface="Courier"/>
              </a:rPr>
              <a:t>$</a:t>
            </a:r>
            <a:r>
              <a:rPr lang="en-US" sz="1600" dirty="0" err="1">
                <a:solidFill>
                  <a:srgbClr val="FFFFFF"/>
                </a:solidFill>
                <a:latin typeface="Courier"/>
                <a:cs typeface="Courier"/>
              </a:rPr>
              <a:t>item.css</a:t>
            </a:r>
            <a:r>
              <a:rPr lang="en-US" sz="1600" dirty="0">
                <a:solidFill>
                  <a:srgbClr val="FFFFFF"/>
                </a:solidFill>
                <a:latin typeface="Courier"/>
                <a:cs typeface="Courier"/>
              </a:rPr>
              <a:t>(</a:t>
            </a:r>
            <a:r>
              <a:rPr lang="en-US" sz="1600" dirty="0">
                <a:solidFill>
                  <a:srgbClr val="8EB4E3"/>
                </a:solidFill>
                <a:latin typeface="Courier"/>
                <a:cs typeface="Courier"/>
              </a:rPr>
              <a:t>'color'</a:t>
            </a:r>
            <a:r>
              <a:rPr lang="en-US" sz="1600" dirty="0">
                <a:solidFill>
                  <a:srgbClr val="FFFFFF"/>
                </a:solidFill>
                <a:latin typeface="Courier"/>
                <a:cs typeface="Courier"/>
              </a:rPr>
              <a:t>, </a:t>
            </a:r>
            <a:r>
              <a:rPr lang="en-US" sz="1600" dirty="0">
                <a:solidFill>
                  <a:srgbClr val="8EB4E3"/>
                </a:solidFill>
                <a:latin typeface="Courier"/>
                <a:cs typeface="Courier"/>
              </a:rPr>
              <a:t>'#123456'</a:t>
            </a:r>
            <a:r>
              <a:rPr lang="en-US" sz="1600" dirty="0">
                <a:solidFill>
                  <a:srgbClr val="FFFFFF"/>
                </a:solidFill>
                <a:latin typeface="Courier"/>
                <a:cs typeface="Courier"/>
              </a:rPr>
              <a:t>);</a:t>
            </a:r>
          </a:p>
          <a:p>
            <a:pPr algn="l" rtl="0"/>
            <a:r>
              <a:rPr lang="en-US" sz="1600" dirty="0">
                <a:solidFill>
                  <a:srgbClr val="FFFFFF"/>
                </a:solidFill>
                <a:latin typeface="Courier"/>
                <a:cs typeface="Courier"/>
              </a:rPr>
              <a:t>$</a:t>
            </a:r>
            <a:r>
              <a:rPr lang="en-US" sz="1600" dirty="0" err="1">
                <a:solidFill>
                  <a:srgbClr val="FFFFFF"/>
                </a:solidFill>
                <a:latin typeface="Courier"/>
                <a:cs typeface="Courier"/>
              </a:rPr>
              <a:t>item.html</a:t>
            </a:r>
            <a:r>
              <a:rPr lang="en-US" sz="1600" dirty="0">
                <a:solidFill>
                  <a:srgbClr val="FFFFFF"/>
                </a:solidFill>
                <a:latin typeface="Courier"/>
                <a:cs typeface="Courier"/>
              </a:rPr>
              <a:t>(</a:t>
            </a:r>
            <a:r>
              <a:rPr lang="en-US" sz="1600" dirty="0">
                <a:solidFill>
                  <a:srgbClr val="8EB4E3"/>
                </a:solidFill>
                <a:latin typeface="Courier"/>
                <a:cs typeface="Courier"/>
              </a:rPr>
              <a:t>'hello'</a:t>
            </a:r>
            <a:r>
              <a:rPr lang="en-US" sz="1600" dirty="0">
                <a:solidFill>
                  <a:srgbClr val="FFFFFF"/>
                </a:solidFill>
                <a:latin typeface="Courier"/>
                <a:cs typeface="Courier"/>
              </a:rPr>
              <a:t>);</a:t>
            </a:r>
          </a:p>
          <a:p>
            <a:pPr algn="l" rtl="0"/>
            <a:r>
              <a:rPr lang="en-US" sz="1600" dirty="0">
                <a:solidFill>
                  <a:srgbClr val="FFFFFF"/>
                </a:solidFill>
                <a:latin typeface="Courier"/>
                <a:cs typeface="Courier"/>
              </a:rPr>
              <a:t>$</a:t>
            </a:r>
            <a:r>
              <a:rPr lang="en-US" sz="1600" dirty="0" err="1">
                <a:solidFill>
                  <a:srgbClr val="FFFFFF"/>
                </a:solidFill>
                <a:latin typeface="Courier"/>
                <a:cs typeface="Courier"/>
              </a:rPr>
              <a:t>item.css</a:t>
            </a:r>
            <a:r>
              <a:rPr lang="en-US" sz="1600" dirty="0">
                <a:solidFill>
                  <a:srgbClr val="FFFFFF"/>
                </a:solidFill>
                <a:latin typeface="Courier"/>
                <a:cs typeface="Courier"/>
              </a:rPr>
              <a:t>(</a:t>
            </a:r>
            <a:r>
              <a:rPr lang="en-US" sz="1600" dirty="0">
                <a:solidFill>
                  <a:srgbClr val="8EB4E3"/>
                </a:solidFill>
                <a:latin typeface="Courier"/>
                <a:cs typeface="Courier"/>
              </a:rPr>
              <a:t>'background-color'</a:t>
            </a:r>
            <a:r>
              <a:rPr lang="en-US" sz="1600" dirty="0">
                <a:solidFill>
                  <a:srgbClr val="FFFFFF"/>
                </a:solidFill>
                <a:latin typeface="Courier"/>
                <a:cs typeface="Courier"/>
              </a:rPr>
              <a:t>, </a:t>
            </a:r>
            <a:r>
              <a:rPr lang="en-US" sz="1600" dirty="0">
                <a:solidFill>
                  <a:srgbClr val="8EB4E3"/>
                </a:solidFill>
                <a:latin typeface="Courier"/>
                <a:cs typeface="Courier"/>
              </a:rPr>
              <a:t>'#</a:t>
            </a:r>
            <a:r>
              <a:rPr lang="en-US" sz="1600" dirty="0" err="1">
                <a:solidFill>
                  <a:srgbClr val="8EB4E3"/>
                </a:solidFill>
                <a:latin typeface="Courier"/>
                <a:cs typeface="Courier"/>
              </a:rPr>
              <a:t>ffffff</a:t>
            </a:r>
            <a:r>
              <a:rPr lang="en-US" sz="1600" dirty="0">
                <a:solidFill>
                  <a:srgbClr val="8EB4E3"/>
                </a:solidFill>
                <a:latin typeface="Courier"/>
                <a:cs typeface="Courier"/>
              </a:rPr>
              <a:t>'</a:t>
            </a:r>
            <a:r>
              <a:rPr lang="en-US" sz="1600" dirty="0">
                <a:solidFill>
                  <a:srgbClr val="FFFFFF"/>
                </a:solidFill>
                <a:latin typeface="Courier"/>
                <a:cs typeface="Courier"/>
              </a:rPr>
              <a:t>);</a:t>
            </a:r>
          </a:p>
        </p:txBody>
      </p:sp>
      <p:pic>
        <p:nvPicPr>
          <p:cNvPr id="8" name="Picture 7" descr="html.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86507" y="1735139"/>
            <a:ext cx="4328160" cy="2438400"/>
          </a:xfrm>
          <a:prstGeom prst="rect">
            <a:avLst/>
          </a:prstGeom>
        </p:spPr>
      </p:pic>
    </p:spTree>
    <p:extLst>
      <p:ext uri="{BB962C8B-B14F-4D97-AF65-F5344CB8AC3E}">
        <p14:creationId xmlns:p14="http://schemas.microsoft.com/office/powerpoint/2010/main" val="1407558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0" presetClass="path" presetSubtype="0" accel="50000" decel="50000" fill="hold" grpId="0" nodeType="clickEffect">
                                  <p:stCondLst>
                                    <p:cond delay="0"/>
                                  </p:stCondLst>
                                  <p:childTnLst>
                                    <p:animMotion origin="layout" path="M 4.40778E-6 3.20988E-6 L -0.033 -0.09044 " pathEditMode="relative" rAng="0" ptsTypes="AA">
                                      <p:cBhvr>
                                        <p:cTn id="11" dur="2000" fill="hold"/>
                                        <p:tgtEl>
                                          <p:spTgt spid="5"/>
                                        </p:tgtEl>
                                        <p:attrNameLst>
                                          <p:attrName>ppt_x</p:attrName>
                                          <p:attrName>ppt_y</p:attrName>
                                        </p:attrNameLst>
                                      </p:cBhvr>
                                      <p:rCtr x="-1650" y="-4537"/>
                                    </p:animMotion>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5" grpId="0"/>
      <p:bldP spid="6" grpId="0"/>
      <p:bldP spid="7"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15115" y="0"/>
            <a:ext cx="12407115" cy="6858000"/>
          </a:xfrm>
          <a:prstGeom prst="rect">
            <a:avLst/>
          </a:prstGeom>
          <a:solidFill>
            <a:schemeClr val="accent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4" name="Title 1"/>
          <p:cNvSpPr>
            <a:spLocks noGrp="1"/>
          </p:cNvSpPr>
          <p:nvPr>
            <p:ph type="title"/>
          </p:nvPr>
        </p:nvSpPr>
        <p:spPr>
          <a:xfrm>
            <a:off x="502042" y="2560639"/>
            <a:ext cx="10972800" cy="1143000"/>
          </a:xfrm>
        </p:spPr>
        <p:txBody>
          <a:bodyPr>
            <a:noAutofit/>
          </a:bodyPr>
          <a:lstStyle/>
          <a:p>
            <a:pPr algn="ctr"/>
            <a:r>
              <a:rPr lang="en-US" sz="11500" dirty="0">
                <a:solidFill>
                  <a:srgbClr val="FFFFFF"/>
                </a:solidFill>
                <a:latin typeface="+mn-lt"/>
                <a:cs typeface="Roboto Slab Light"/>
              </a:rPr>
              <a:t>Summarize</a:t>
            </a:r>
            <a:endParaRPr lang="en-US" sz="11500" dirty="0">
              <a:solidFill>
                <a:srgbClr val="FFFFFF"/>
              </a:solidFill>
              <a:latin typeface="+mn-lt"/>
              <a:cs typeface="Roboto Slab Bold"/>
            </a:endParaRPr>
          </a:p>
        </p:txBody>
      </p:sp>
    </p:spTree>
    <p:extLst>
      <p:ext uri="{BB962C8B-B14F-4D97-AF65-F5344CB8AC3E}">
        <p14:creationId xmlns:p14="http://schemas.microsoft.com/office/powerpoint/2010/main" val="1037791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934" y="0"/>
            <a:ext cx="12378267" cy="6858000"/>
          </a:xfrm>
          <a:prstGeom prst="rect">
            <a:avLst/>
          </a:prstGeom>
          <a:solidFill>
            <a:schemeClr val="accent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 name="Title 1"/>
          <p:cNvSpPr>
            <a:spLocks noGrp="1"/>
          </p:cNvSpPr>
          <p:nvPr>
            <p:ph type="title"/>
          </p:nvPr>
        </p:nvSpPr>
        <p:spPr>
          <a:xfrm>
            <a:off x="838200" y="15503"/>
            <a:ext cx="10515600" cy="1325563"/>
          </a:xfrm>
        </p:spPr>
        <p:txBody>
          <a:bodyPr>
            <a:normAutofit/>
          </a:bodyPr>
          <a:lstStyle/>
          <a:p>
            <a:pPr algn="ctr"/>
            <a:r>
              <a:rPr lang="en-US" sz="4800" dirty="0">
                <a:solidFill>
                  <a:srgbClr val="FFFFFF"/>
                </a:solidFill>
                <a:latin typeface="+mn-lt"/>
                <a:cs typeface="Roboto Slab Light"/>
              </a:rPr>
              <a:t>Instant</a:t>
            </a:r>
            <a:r>
              <a:rPr lang="en-US" sz="4800" dirty="0">
                <a:solidFill>
                  <a:srgbClr val="FFFFFF"/>
                </a:solidFill>
                <a:latin typeface="+mn-lt"/>
                <a:cs typeface="Roboto Slab Regular"/>
              </a:rPr>
              <a:t> Speed = </a:t>
            </a:r>
            <a:r>
              <a:rPr lang="en-US" sz="4800" dirty="0">
                <a:solidFill>
                  <a:srgbClr val="FFFFFF"/>
                </a:solidFill>
                <a:latin typeface="+mn-lt"/>
                <a:cs typeface="Roboto Slab Light"/>
              </a:rPr>
              <a:t>More</a:t>
            </a:r>
            <a:r>
              <a:rPr lang="en-US" sz="4800" dirty="0">
                <a:solidFill>
                  <a:srgbClr val="FFFFFF"/>
                </a:solidFill>
                <a:latin typeface="+mn-lt"/>
                <a:cs typeface="Roboto Slab Regular"/>
              </a:rPr>
              <a:t> Usage</a:t>
            </a:r>
          </a:p>
        </p:txBody>
      </p:sp>
      <p:pic>
        <p:nvPicPr>
          <p:cNvPr id="7" name="Picture 6" descr="Screen Shot 2015-05-28 at 10.11.59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7049" y="2052517"/>
            <a:ext cx="7723124" cy="3867404"/>
          </a:xfrm>
          <a:prstGeom prst="rect">
            <a:avLst/>
          </a:prstGeom>
        </p:spPr>
      </p:pic>
      <p:pic>
        <p:nvPicPr>
          <p:cNvPr id="10" name="Picture 9" descr="Screen Shot 2015-05-28 at 10.12.19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72133" y="2039069"/>
            <a:ext cx="8071104" cy="2316480"/>
          </a:xfrm>
          <a:prstGeom prst="rect">
            <a:avLst/>
          </a:prstGeom>
        </p:spPr>
      </p:pic>
      <p:pic>
        <p:nvPicPr>
          <p:cNvPr id="5" name="Picture 4" descr="Screen Shot 2015-06-07 at 12.08.59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70494" y="2052518"/>
            <a:ext cx="6019800" cy="4046220"/>
          </a:xfrm>
          <a:prstGeom prst="rect">
            <a:avLst/>
          </a:prstGeom>
        </p:spPr>
      </p:pic>
    </p:spTree>
    <p:extLst>
      <p:ext uri="{BB962C8B-B14F-4D97-AF65-F5344CB8AC3E}">
        <p14:creationId xmlns:p14="http://schemas.microsoft.com/office/powerpoint/2010/main" val="2438807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par>
                          <p:cTn id="13" fill="hold">
                            <p:stCondLst>
                              <p:cond delay="500"/>
                            </p:stCondLst>
                            <p:childTnLst>
                              <p:par>
                                <p:cTn id="14" presetID="10" presetClass="entr" presetSubtype="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xit" presetSubtype="0" fill="hold" nodeType="clickEffect">
                                  <p:stCondLst>
                                    <p:cond delay="0"/>
                                  </p:stCondLst>
                                  <p:childTnLst>
                                    <p:animEffect transition="out" filter="fade">
                                      <p:cBhvr>
                                        <p:cTn id="20" dur="500"/>
                                        <p:tgtEl>
                                          <p:spTgt spid="10"/>
                                        </p:tgtEl>
                                      </p:cBhvr>
                                    </p:animEffect>
                                    <p:set>
                                      <p:cBhvr>
                                        <p:cTn id="21" dur="1" fill="hold">
                                          <p:stCondLst>
                                            <p:cond delay="499"/>
                                          </p:stCondLst>
                                        </p:cTn>
                                        <p:tgtEl>
                                          <p:spTgt spid="10"/>
                                        </p:tgtEl>
                                        <p:attrNameLst>
                                          <p:attrName>style.visibility</p:attrName>
                                        </p:attrNameLst>
                                      </p:cBhvr>
                                      <p:to>
                                        <p:strVal val="hidden"/>
                                      </p:to>
                                    </p:set>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208" y="0"/>
            <a:ext cx="12846628" cy="6858000"/>
          </a:xfrm>
          <a:prstGeom prst="rect">
            <a:avLst/>
          </a:prstGeom>
        </p:spPr>
      </p:pic>
    </p:spTree>
    <p:extLst>
      <p:ext uri="{BB962C8B-B14F-4D97-AF65-F5344CB8AC3E}">
        <p14:creationId xmlns:p14="http://schemas.microsoft.com/office/powerpoint/2010/main" val="1451024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16933" y="-38099"/>
            <a:ext cx="12192000" cy="6896100"/>
          </a:xfrm>
          <a:prstGeom prst="rect">
            <a:avLst/>
          </a:prstGeom>
          <a:solidFill>
            <a:srgbClr val="1E283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5" name="Rectangle 24"/>
          <p:cNvSpPr/>
          <p:nvPr/>
        </p:nvSpPr>
        <p:spPr>
          <a:xfrm>
            <a:off x="5904573" y="-44916"/>
            <a:ext cx="6304360" cy="6918559"/>
          </a:xfrm>
          <a:prstGeom prst="rect">
            <a:avLst/>
          </a:prstGeom>
          <a:solidFill>
            <a:schemeClr val="accent1">
              <a:lumMod val="75000"/>
            </a:schemeClr>
          </a:solidFill>
          <a:ln w="57150" cmpd="sng">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4" name="Rectangle 23"/>
          <p:cNvSpPr/>
          <p:nvPr/>
        </p:nvSpPr>
        <p:spPr>
          <a:xfrm>
            <a:off x="1817592" y="414092"/>
            <a:ext cx="7007094" cy="869944"/>
          </a:xfrm>
          <a:prstGeom prst="rect">
            <a:avLst/>
          </a:prstGeom>
          <a:solidFill>
            <a:srgbClr val="1E283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2" name="Title 1"/>
          <p:cNvSpPr>
            <a:spLocks noGrp="1"/>
          </p:cNvSpPr>
          <p:nvPr>
            <p:ph type="title"/>
          </p:nvPr>
        </p:nvSpPr>
        <p:spPr>
          <a:xfrm>
            <a:off x="-16933" y="172816"/>
            <a:ext cx="10515600" cy="1325563"/>
          </a:xfrm>
        </p:spPr>
        <p:txBody>
          <a:bodyPr>
            <a:normAutofit/>
          </a:bodyPr>
          <a:lstStyle/>
          <a:p>
            <a:pPr algn="ctr" rtl="0"/>
            <a:r>
              <a:rPr lang="en-US" sz="4800" dirty="0">
                <a:solidFill>
                  <a:srgbClr val="FFFFFF"/>
                </a:solidFill>
                <a:latin typeface="+mn-lt"/>
                <a:cs typeface="Roboto Slab Regular"/>
              </a:rPr>
              <a:t> </a:t>
            </a:r>
            <a:r>
              <a:rPr lang="en-US" sz="4800" dirty="0">
                <a:solidFill>
                  <a:srgbClr val="FFFFFF"/>
                </a:solidFill>
                <a:latin typeface="+mn-lt"/>
                <a:cs typeface="Roboto Slab Light"/>
              </a:rPr>
              <a:t>Instant Speed </a:t>
            </a:r>
            <a:r>
              <a:rPr lang="en-US" sz="4800" dirty="0">
                <a:solidFill>
                  <a:srgbClr val="FFFFFF"/>
                </a:solidFill>
                <a:latin typeface="+mn-lt"/>
                <a:cs typeface="Roboto Slab Regular"/>
              </a:rPr>
              <a:t>= Addiction</a:t>
            </a:r>
          </a:p>
        </p:txBody>
      </p:sp>
      <p:sp>
        <p:nvSpPr>
          <p:cNvPr id="10" name="Title 1"/>
          <p:cNvSpPr txBox="1">
            <a:spLocks/>
          </p:cNvSpPr>
          <p:nvPr/>
        </p:nvSpPr>
        <p:spPr>
          <a:xfrm>
            <a:off x="7551768" y="1671601"/>
            <a:ext cx="4135619" cy="1143000"/>
          </a:xfrm>
          <a:prstGeom prst="rect">
            <a:avLst/>
          </a:prstGeom>
        </p:spPr>
        <p:txBody>
          <a:bodyPr vert="horz" lIns="121920" tIns="60960" rIns="121920" bIns="6096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dirty="0">
                <a:solidFill>
                  <a:srgbClr val="FFFFFF"/>
                </a:solidFill>
                <a:latin typeface="+mn-lt"/>
                <a:cs typeface="Roboto Slab Light"/>
              </a:rPr>
              <a:t>I use it for everything</a:t>
            </a:r>
          </a:p>
        </p:txBody>
      </p:sp>
      <p:sp>
        <p:nvSpPr>
          <p:cNvPr id="13" name="Title 1"/>
          <p:cNvSpPr txBox="1">
            <a:spLocks/>
          </p:cNvSpPr>
          <p:nvPr/>
        </p:nvSpPr>
        <p:spPr>
          <a:xfrm>
            <a:off x="7551768" y="3368443"/>
            <a:ext cx="4892459" cy="1143000"/>
          </a:xfrm>
          <a:prstGeom prst="rect">
            <a:avLst/>
          </a:prstGeom>
        </p:spPr>
        <p:txBody>
          <a:bodyPr vert="horz" lIns="121920" tIns="60960" rIns="121920" bIns="6096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dirty="0">
                <a:solidFill>
                  <a:srgbClr val="FFFFFF"/>
                </a:solidFill>
                <a:latin typeface="+mn-lt"/>
                <a:cs typeface="Roboto Slab Light"/>
              </a:rPr>
              <a:t>I use it because it </a:t>
            </a:r>
            <a:br>
              <a:rPr lang="en-US" sz="3600" dirty="0">
                <a:solidFill>
                  <a:srgbClr val="FFFFFF"/>
                </a:solidFill>
                <a:latin typeface="+mn-lt"/>
                <a:cs typeface="Roboto Slab Light"/>
              </a:rPr>
            </a:br>
            <a:r>
              <a:rPr lang="en-US" sz="3600" dirty="0">
                <a:solidFill>
                  <a:srgbClr val="FFFFFF"/>
                </a:solidFill>
                <a:latin typeface="+mn-lt"/>
                <a:cs typeface="Roboto Slab Light"/>
              </a:rPr>
              <a:t>solves a pain</a:t>
            </a:r>
          </a:p>
        </p:txBody>
      </p:sp>
      <p:sp>
        <p:nvSpPr>
          <p:cNvPr id="15" name="Title 1"/>
          <p:cNvSpPr txBox="1">
            <a:spLocks/>
          </p:cNvSpPr>
          <p:nvPr/>
        </p:nvSpPr>
        <p:spPr>
          <a:xfrm>
            <a:off x="7551768" y="4835354"/>
            <a:ext cx="4000152" cy="1502673"/>
          </a:xfrm>
          <a:prstGeom prst="rect">
            <a:avLst/>
          </a:prstGeom>
        </p:spPr>
        <p:txBody>
          <a:bodyPr vert="horz" lIns="121920" tIns="60960" rIns="121920" bIns="60960" rtlCol="0" anchor="ctr">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dirty="0">
                <a:solidFill>
                  <a:srgbClr val="FFFFFF"/>
                </a:solidFill>
                <a:latin typeface="+mn-lt"/>
                <a:cs typeface="Roboto Slab Light"/>
              </a:rPr>
              <a:t>Damn them for making me use this </a:t>
            </a:r>
            <a:r>
              <a:rPr lang="en-US" sz="3600" dirty="0" err="1">
                <a:solidFill>
                  <a:srgbClr val="FFFFFF"/>
                </a:solidFill>
                <a:latin typeface="+mn-lt"/>
                <a:cs typeface="Roboto Slab Light"/>
              </a:rPr>
              <a:t>shi</a:t>
            </a:r>
            <a:r>
              <a:rPr lang="en-US" sz="3600" dirty="0">
                <a:solidFill>
                  <a:srgbClr val="FFFFFF"/>
                </a:solidFill>
                <a:latin typeface="+mn-lt"/>
                <a:cs typeface="Roboto Slab Light"/>
              </a:rPr>
              <a:t>#$%#</a:t>
            </a:r>
          </a:p>
        </p:txBody>
      </p:sp>
      <p:sp>
        <p:nvSpPr>
          <p:cNvPr id="16" name="Title 1"/>
          <p:cNvSpPr txBox="1">
            <a:spLocks/>
          </p:cNvSpPr>
          <p:nvPr/>
        </p:nvSpPr>
        <p:spPr>
          <a:xfrm>
            <a:off x="3670301" y="1671601"/>
            <a:ext cx="1815580" cy="1143000"/>
          </a:xfrm>
          <a:prstGeom prst="rect">
            <a:avLst/>
          </a:prstGeom>
        </p:spPr>
        <p:txBody>
          <a:bodyPr vert="horz" lIns="121920" tIns="60960" rIns="121920" bIns="60960" rtlCol="0" anchor="ctr">
            <a:normAutofit fontScale="850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4800" dirty="0">
                <a:solidFill>
                  <a:srgbClr val="FFFFFF"/>
                </a:solidFill>
                <a:latin typeface="+mn-lt"/>
                <a:cs typeface="Roboto Slab Light"/>
              </a:rPr>
              <a:t>Instant</a:t>
            </a:r>
            <a:endParaRPr lang="en-US" sz="4800" dirty="0">
              <a:solidFill>
                <a:srgbClr val="FFFFFF"/>
              </a:solidFill>
              <a:latin typeface="+mn-lt"/>
            </a:endParaRPr>
          </a:p>
        </p:txBody>
      </p:sp>
      <p:sp>
        <p:nvSpPr>
          <p:cNvPr id="17" name="Title 1"/>
          <p:cNvSpPr txBox="1">
            <a:spLocks/>
          </p:cNvSpPr>
          <p:nvPr/>
        </p:nvSpPr>
        <p:spPr>
          <a:xfrm>
            <a:off x="2164017" y="3266843"/>
            <a:ext cx="3321865" cy="1143000"/>
          </a:xfrm>
          <a:prstGeom prst="rect">
            <a:avLst/>
          </a:prstGeom>
        </p:spPr>
        <p:txBody>
          <a:bodyPr vert="horz" lIns="121920" tIns="60960" rIns="121920" bIns="6096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4800" dirty="0">
                <a:solidFill>
                  <a:srgbClr val="FFFFFF"/>
                </a:solidFill>
                <a:latin typeface="+mn-lt"/>
              </a:rPr>
              <a:t>Fast Enough</a:t>
            </a:r>
          </a:p>
        </p:txBody>
      </p:sp>
      <p:sp>
        <p:nvSpPr>
          <p:cNvPr id="19" name="Title 1"/>
          <p:cNvSpPr txBox="1">
            <a:spLocks/>
          </p:cNvSpPr>
          <p:nvPr/>
        </p:nvSpPr>
        <p:spPr>
          <a:xfrm>
            <a:off x="1479067" y="4933065"/>
            <a:ext cx="4006815" cy="858137"/>
          </a:xfrm>
          <a:prstGeom prst="rect">
            <a:avLst/>
          </a:prstGeom>
        </p:spPr>
        <p:txBody>
          <a:bodyPr vert="horz" lIns="121920" tIns="60960" rIns="121920" bIns="60960" rtlCol="0" anchor="ctr">
            <a:normAutofit fontScale="92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4800" dirty="0">
                <a:solidFill>
                  <a:srgbClr val="FFFFFF"/>
                </a:solidFill>
                <a:latin typeface="+mn-lt"/>
              </a:rPr>
              <a:t>Not Fast Enough</a:t>
            </a:r>
          </a:p>
        </p:txBody>
      </p:sp>
      <p:pic>
        <p:nvPicPr>
          <p:cNvPr id="4" name="Picture 3"/>
          <p:cNvPicPr>
            <a:picLocks noChangeAspect="1"/>
          </p:cNvPicPr>
          <p:nvPr/>
        </p:nvPicPr>
        <p:blipFill>
          <a:blip r:embed="rId3"/>
          <a:stretch>
            <a:fillRect/>
          </a:stretch>
        </p:blipFill>
        <p:spPr>
          <a:xfrm>
            <a:off x="6414972" y="1866677"/>
            <a:ext cx="765725" cy="836507"/>
          </a:xfrm>
          <a:prstGeom prst="rect">
            <a:avLst/>
          </a:prstGeom>
        </p:spPr>
      </p:pic>
      <p:pic>
        <p:nvPicPr>
          <p:cNvPr id="5" name="Picture 4"/>
          <p:cNvPicPr>
            <a:picLocks noChangeAspect="1"/>
          </p:cNvPicPr>
          <p:nvPr/>
        </p:nvPicPr>
        <p:blipFill>
          <a:blip r:embed="rId4"/>
          <a:stretch>
            <a:fillRect/>
          </a:stretch>
        </p:blipFill>
        <p:spPr>
          <a:xfrm>
            <a:off x="6414972" y="3563617"/>
            <a:ext cx="772160" cy="836507"/>
          </a:xfrm>
          <a:prstGeom prst="rect">
            <a:avLst/>
          </a:prstGeom>
        </p:spPr>
      </p:pic>
      <p:pic>
        <p:nvPicPr>
          <p:cNvPr id="6" name="Picture 5"/>
          <p:cNvPicPr>
            <a:picLocks noChangeAspect="1"/>
          </p:cNvPicPr>
          <p:nvPr/>
        </p:nvPicPr>
        <p:blipFill>
          <a:blip r:embed="rId5"/>
          <a:stretch>
            <a:fillRect/>
          </a:stretch>
        </p:blipFill>
        <p:spPr>
          <a:xfrm>
            <a:off x="6439031" y="5169403"/>
            <a:ext cx="765725" cy="836507"/>
          </a:xfrm>
          <a:prstGeom prst="rect">
            <a:avLst/>
          </a:prstGeom>
        </p:spPr>
      </p:pic>
    </p:spTree>
    <p:extLst>
      <p:ext uri="{BB962C8B-B14F-4D97-AF65-F5344CB8AC3E}">
        <p14:creationId xmlns:p14="http://schemas.microsoft.com/office/powerpoint/2010/main" val="1634568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par>
                                <p:cTn id="22" presetID="10" presetClass="entr" presetSubtype="0" fill="hold"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500"/>
                                        <p:tgtEl>
                                          <p:spTgt spid="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fade">
                                      <p:cBhvr>
                                        <p:cTn id="29" dur="500"/>
                                        <p:tgtEl>
                                          <p:spTgt spid="19"/>
                                        </p:tgtEl>
                                      </p:cBhvr>
                                    </p:animEffect>
                                  </p:childTnLst>
                                </p:cTn>
                              </p:par>
                              <p:par>
                                <p:cTn id="30" presetID="10" presetClass="entr" presetSubtype="0" fill="hold" nodeType="with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3" grpId="0"/>
      <p:bldP spid="15" grpId="0"/>
      <p:bldP spid="16" grpId="0"/>
      <p:bldP spid="17" grpId="0"/>
      <p:bldP spid="19"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75000"/>
          </a:schemeClr>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03874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27326</TotalTime>
  <Words>3522</Words>
  <Application>Microsoft Office PowerPoint</Application>
  <PresentationFormat>Widescreen</PresentationFormat>
  <Paragraphs>490</Paragraphs>
  <Slides>54</Slides>
  <Notes>54</Notes>
  <HiddenSlides>0</HiddenSlides>
  <MMClips>1</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54</vt:i4>
      </vt:variant>
    </vt:vector>
  </HeadingPairs>
  <TitlesOfParts>
    <vt:vector size="67" baseType="lpstr">
      <vt:lpstr>Arial</vt:lpstr>
      <vt:lpstr>Calibri</vt:lpstr>
      <vt:lpstr>Calibri Light</vt:lpstr>
      <vt:lpstr>Courier</vt:lpstr>
      <vt:lpstr>Courier New</vt:lpstr>
      <vt:lpstr>Roboto Italic</vt:lpstr>
      <vt:lpstr>Roboto Regular</vt:lpstr>
      <vt:lpstr>Roboto Slab Bold</vt:lpstr>
      <vt:lpstr>Roboto Slab Light</vt:lpstr>
      <vt:lpstr>Roboto Slab Regular</vt:lpstr>
      <vt:lpstr>Times New Roman</vt:lpstr>
      <vt:lpstr>Wingdings</vt:lpstr>
      <vt:lpstr>ערכת נושא Office</vt:lpstr>
      <vt:lpstr>Optimistic Programing</vt:lpstr>
      <vt:lpstr>PowerPoint Presentation</vt:lpstr>
      <vt:lpstr>PowerPoint Presentation</vt:lpstr>
      <vt:lpstr>PowerPoint Presentation</vt:lpstr>
      <vt:lpstr>PowerPoint Presentation</vt:lpstr>
      <vt:lpstr>Instant Speed = More Usage</vt:lpstr>
      <vt:lpstr>PowerPoint Presentation</vt:lpstr>
      <vt:lpstr> Instant Speed = Addiction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Habdson – cat virtual scroll</vt:lpstr>
      <vt:lpstr>PowerPoint Presentation</vt:lpstr>
      <vt:lpstr>Instagram Example</vt:lpstr>
      <vt:lpstr>Facebook Example</vt:lpstr>
      <vt:lpstr>Facebook Example - optimistic</vt:lpstr>
      <vt:lpstr>WhatApp Example</vt:lpstr>
      <vt:lpstr>Predict</vt:lpstr>
      <vt:lpstr>PowerPoint Presentation</vt:lpstr>
      <vt:lpstr>PowerPoint Presentation</vt:lpstr>
      <vt:lpstr>Don’t wait for success. Operate</vt:lpstr>
      <vt:lpstr>Order flow</vt:lpstr>
      <vt:lpstr>daPulse Signup Example</vt:lpstr>
      <vt:lpstr>turn.js</vt:lpstr>
      <vt:lpstr>The fastest request is “no request”</vt:lpstr>
      <vt:lpstr>Hands-On for like/remove</vt:lpstr>
      <vt:lpstr>PowerPoint Presentation</vt:lpstr>
      <vt:lpstr>Ifarme</vt:lpstr>
      <vt:lpstr>Iframe Examples</vt:lpstr>
      <vt:lpstr>Iframe Communication</vt:lpstr>
      <vt:lpstr>Vendor payment example</vt:lpstr>
      <vt:lpstr>Vendor payment example - basic</vt:lpstr>
      <vt:lpstr>Vendor payment example - old</vt:lpstr>
      <vt:lpstr>Vendor payment example - issue</vt:lpstr>
      <vt:lpstr>Vendor payment example - new</vt:lpstr>
      <vt:lpstr>PowerPoint Presentation</vt:lpstr>
      <vt:lpstr>PowerPoint Presentation</vt:lpstr>
      <vt:lpstr>Click outside</vt:lpstr>
      <vt:lpstr>Don’t shoot yourself in the foot</vt:lpstr>
      <vt:lpstr>Summarize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BOOM Performance</dc:title>
  <dc:creator>dan nahari</dc:creator>
  <cp:lastModifiedBy>Nahari, Dan</cp:lastModifiedBy>
  <cp:revision>214</cp:revision>
  <dcterms:created xsi:type="dcterms:W3CDTF">2016-09-19T19:56:06Z</dcterms:created>
  <dcterms:modified xsi:type="dcterms:W3CDTF">2019-07-23T07:37:34Z</dcterms:modified>
</cp:coreProperties>
</file>

<file path=docProps/thumbnail.jpeg>
</file>